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charts/chart6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3.xml" ContentType="application/vnd.openxmlformats-officedocument.drawingml.chartshapes+xml"/>
  <Override PartName="/ppt/notesSlides/notesSlide6.xml" ContentType="application/vnd.openxmlformats-officedocument.presentationml.notesSlide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notesMasterIdLst>
    <p:notesMasterId r:id="rId25"/>
  </p:notesMasterIdLst>
  <p:sldIdLst>
    <p:sldId id="256" r:id="rId4"/>
    <p:sldId id="372" r:id="rId5"/>
    <p:sldId id="730" r:id="rId6"/>
    <p:sldId id="415" r:id="rId7"/>
    <p:sldId id="708" r:id="rId8"/>
    <p:sldId id="699" r:id="rId9"/>
    <p:sldId id="296" r:id="rId10"/>
    <p:sldId id="723" r:id="rId11"/>
    <p:sldId id="728" r:id="rId12"/>
    <p:sldId id="374" r:id="rId13"/>
    <p:sldId id="375" r:id="rId14"/>
    <p:sldId id="690" r:id="rId15"/>
    <p:sldId id="722" r:id="rId16"/>
    <p:sldId id="384" r:id="rId17"/>
    <p:sldId id="729" r:id="rId18"/>
    <p:sldId id="298" r:id="rId19"/>
    <p:sldId id="717" r:id="rId20"/>
    <p:sldId id="720" r:id="rId21"/>
    <p:sldId id="718" r:id="rId22"/>
    <p:sldId id="380" r:id="rId23"/>
    <p:sldId id="282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C774F122-D83D-4B5A-863E-C1DA527C4B4D}">
          <p14:sldIdLst>
            <p14:sldId id="256"/>
            <p14:sldId id="372"/>
            <p14:sldId id="730"/>
            <p14:sldId id="415"/>
            <p14:sldId id="708"/>
            <p14:sldId id="699"/>
            <p14:sldId id="296"/>
            <p14:sldId id="723"/>
            <p14:sldId id="728"/>
            <p14:sldId id="374"/>
            <p14:sldId id="375"/>
            <p14:sldId id="690"/>
            <p14:sldId id="722"/>
            <p14:sldId id="384"/>
            <p14:sldId id="729"/>
            <p14:sldId id="298"/>
            <p14:sldId id="717"/>
            <p14:sldId id="720"/>
            <p14:sldId id="718"/>
            <p14:sldId id="380"/>
            <p14:sldId id="28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44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86" autoAdjust="0"/>
    <p:restoredTop sz="93741" autoAdjust="0"/>
  </p:normalViewPr>
  <p:slideViewPr>
    <p:cSldViewPr snapToGrid="0">
      <p:cViewPr varScale="1">
        <p:scale>
          <a:sx n="62" d="100"/>
          <a:sy n="62" d="100"/>
        </p:scale>
        <p:origin x="836" y="5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customXml" Target="../customXml/item3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ktygul Almerekova" userId="9075b36a-65ca-4757-bedd-6bdaf665dc4b" providerId="ADAL" clId="{19E85DE0-2F6D-4AC7-A3AD-45F95A684F83}"/>
    <pc:docChg chg="modSld">
      <pc:chgData name="Baktygul Almerekova" userId="9075b36a-65ca-4757-bedd-6bdaf665dc4b" providerId="ADAL" clId="{19E85DE0-2F6D-4AC7-A3AD-45F95A684F83}" dt="2023-10-11T02:56:16.926" v="1" actId="20577"/>
      <pc:docMkLst>
        <pc:docMk/>
      </pc:docMkLst>
      <pc:sldChg chg="modSp mod">
        <pc:chgData name="Baktygul Almerekova" userId="9075b36a-65ca-4757-bedd-6bdaf665dc4b" providerId="ADAL" clId="{19E85DE0-2F6D-4AC7-A3AD-45F95A684F83}" dt="2023-10-11T02:56:16.926" v="1" actId="20577"/>
        <pc:sldMkLst>
          <pc:docMk/>
          <pc:sldMk cId="3602466392" sldId="256"/>
        </pc:sldMkLst>
        <pc:spChg chg="mod">
          <ac:chgData name="Baktygul Almerekova" userId="9075b36a-65ca-4757-bedd-6bdaf665dc4b" providerId="ADAL" clId="{19E85DE0-2F6D-4AC7-A3AD-45F95A684F83}" dt="2023-10-11T02:56:16.926" v="1" actId="20577"/>
          <ac:spMkLst>
            <pc:docMk/>
            <pc:sldMk cId="3602466392" sldId="256"/>
            <ac:spMk id="3" creationId="{B15FC757-FC94-4439-8A6D-221D8060F49B}"/>
          </ac:spMkLst>
        </pc:spChg>
      </pc:sldChg>
    </pc:docChg>
  </pc:docChgLst>
  <pc:docChgLst>
    <pc:chgData name="karataev_62@mail.ru" userId="b83ff839dbf67e92" providerId="LiveId" clId="{C5AEF83A-458B-4BFE-9246-1A5F54B1E23C}"/>
    <pc:docChg chg="custSel addSld modSld">
      <pc:chgData name="karataev_62@mail.ru" userId="b83ff839dbf67e92" providerId="LiveId" clId="{C5AEF83A-458B-4BFE-9246-1A5F54B1E23C}" dt="2023-05-02T02:35:10.714" v="8" actId="20577"/>
      <pc:docMkLst>
        <pc:docMk/>
      </pc:docMkLst>
      <pc:sldChg chg="modSp add mod">
        <pc:chgData name="karataev_62@mail.ru" userId="b83ff839dbf67e92" providerId="LiveId" clId="{C5AEF83A-458B-4BFE-9246-1A5F54B1E23C}" dt="2023-05-02T02:35:10.714" v="8" actId="20577"/>
        <pc:sldMkLst>
          <pc:docMk/>
          <pc:sldMk cId="2450607644" sldId="730"/>
        </pc:sldMkLst>
        <pc:spChg chg="mod">
          <ac:chgData name="karataev_62@mail.ru" userId="b83ff839dbf67e92" providerId="LiveId" clId="{C5AEF83A-458B-4BFE-9246-1A5F54B1E23C}" dt="2023-05-02T02:35:10.714" v="8" actId="20577"/>
          <ac:spMkLst>
            <pc:docMk/>
            <pc:sldMk cId="2450607644" sldId="730"/>
            <ac:spMk id="4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1044;&#1086;&#1082;&#1091;&#1084;&#1077;&#1085;&#1090;&#1099;\&#1050;&#1085;&#1080;&#1075;&#1072;2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3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&#1050;&#1085;&#1080;&#1075;&#1072;1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esktop\&#1063;&#1086;&#1083;&#1087;&#1086;&#1085;%20&#1088;&#1072;&#1073;&#1086;&#1095;&#1080;&#1081;%202022.xlsx" TargetMode="Externa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3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557075368159608E-2"/>
          <c:y val="2.5525525251176101E-2"/>
          <c:w val="0.82211990398017043"/>
          <c:h val="0.8946338475773498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Лист1!$B$6</c:f>
              <c:strCache>
                <c:ptCount val="1"/>
                <c:pt idx="0">
                  <c:v>ММК фондунун бюджети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solidFill>
                <a:schemeClr val="lt1"/>
              </a:solidFill>
              <a:ln w="12700" cap="flat" cmpd="sng" algn="ctr">
                <a:solidFill>
                  <a:schemeClr val="accent1"/>
                </a:solidFill>
                <a:prstDash val="solid"/>
                <a:miter lim="800000"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Лист1!$A$7:$A$12</c:f>
              <c:strCache>
                <c:ptCount val="6"/>
                <c:pt idx="0">
                  <c:v>2018 ж.</c:v>
                </c:pt>
                <c:pt idx="1">
                  <c:v>2019 ж.</c:v>
                </c:pt>
                <c:pt idx="2">
                  <c:v>2020 ж.</c:v>
                </c:pt>
                <c:pt idx="3">
                  <c:v>2021 ж.</c:v>
                </c:pt>
                <c:pt idx="4">
                  <c:v>2022 ж.</c:v>
                </c:pt>
                <c:pt idx="5">
                  <c:v>2023 ж.</c:v>
                </c:pt>
              </c:strCache>
            </c:strRef>
          </c:cat>
          <c:val>
            <c:numRef>
              <c:f>Лист1!$B$7:$B$12</c:f>
              <c:numCache>
                <c:formatCode>#\ ##0.0</c:formatCode>
                <c:ptCount val="6"/>
                <c:pt idx="0">
                  <c:v>14579.4</c:v>
                </c:pt>
                <c:pt idx="1">
                  <c:v>15234.8</c:v>
                </c:pt>
                <c:pt idx="2">
                  <c:v>17137.2</c:v>
                </c:pt>
                <c:pt idx="3">
                  <c:v>19544.099999999999</c:v>
                </c:pt>
                <c:pt idx="4">
                  <c:v>24523.200000000001</c:v>
                </c:pt>
                <c:pt idx="5">
                  <c:v>28770.799999999999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0D1-4FEA-989B-6DD586958835}"/>
            </c:ext>
          </c:extLst>
        </c:ser>
        <c:ser>
          <c:idx val="1"/>
          <c:order val="1"/>
          <c:tx>
            <c:strRef>
              <c:f>Лист1!$C$6</c:f>
              <c:strCache>
                <c:ptCount val="1"/>
                <c:pt idx="0">
                  <c:v>Кургак учукка каршы ССМ бюджети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9908661433743065E-3"/>
                  <c:y val="-3.94485390245448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0D1-4FEA-989B-6DD586958835}"/>
                </c:ext>
              </c:extLst>
            </c:dLbl>
            <c:dLbl>
              <c:idx val="1"/>
              <c:layout>
                <c:manualLayout>
                  <c:x val="-2.2831046123926559E-3"/>
                  <c:y val="-4.64100459112292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0D1-4FEA-989B-6DD586958835}"/>
                </c:ext>
              </c:extLst>
            </c:dLbl>
            <c:dLbl>
              <c:idx val="2"/>
              <c:layout>
                <c:manualLayout>
                  <c:x val="-3.4246569185889838E-3"/>
                  <c:y val="-4.17690413201064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0D1-4FEA-989B-6DD586958835}"/>
                </c:ext>
              </c:extLst>
            </c:dLbl>
            <c:dLbl>
              <c:idx val="3"/>
              <c:layout>
                <c:manualLayout>
                  <c:x val="1.1415523061962442E-3"/>
                  <c:y val="-3.4807534433422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0D1-4FEA-989B-6DD586958835}"/>
                </c:ext>
              </c:extLst>
            </c:dLbl>
            <c:dLbl>
              <c:idx val="4"/>
              <c:layout>
                <c:manualLayout>
                  <c:x val="0"/>
                  <c:y val="-3.94485390245448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0D1-4FEA-989B-6DD586958835}"/>
                </c:ext>
              </c:extLst>
            </c:dLbl>
            <c:dLbl>
              <c:idx val="5"/>
              <c:layout>
                <c:manualLayout>
                  <c:x val="0"/>
                  <c:y val="-3.71280367289834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90D1-4FEA-989B-6DD58695883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Лист1!$A$7:$A$12</c:f>
              <c:strCache>
                <c:ptCount val="6"/>
                <c:pt idx="0">
                  <c:v>2018 ж.</c:v>
                </c:pt>
                <c:pt idx="1">
                  <c:v>2019 ж.</c:v>
                </c:pt>
                <c:pt idx="2">
                  <c:v>2020 ж.</c:v>
                </c:pt>
                <c:pt idx="3">
                  <c:v>2021 ж.</c:v>
                </c:pt>
                <c:pt idx="4">
                  <c:v>2022 ж.</c:v>
                </c:pt>
                <c:pt idx="5">
                  <c:v>2023 ж.</c:v>
                </c:pt>
              </c:strCache>
            </c:strRef>
          </c:cat>
          <c:val>
            <c:numRef>
              <c:f>Лист1!$C$7:$C$12</c:f>
              <c:numCache>
                <c:formatCode>#\ ##0.0</c:formatCode>
                <c:ptCount val="6"/>
                <c:pt idx="0">
                  <c:v>698.1</c:v>
                </c:pt>
                <c:pt idx="1">
                  <c:v>670.8</c:v>
                </c:pt>
                <c:pt idx="2">
                  <c:v>730.6</c:v>
                </c:pt>
                <c:pt idx="3">
                  <c:v>771.7</c:v>
                </c:pt>
                <c:pt idx="4">
                  <c:v>933.7</c:v>
                </c:pt>
                <c:pt idx="5">
                  <c:v>1034.0999999999999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0D1-4FEA-989B-6DD5869588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100"/>
        <c:axId val="2047991456"/>
        <c:axId val="2047993536"/>
      </c:barChart>
      <c:catAx>
        <c:axId val="2047991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KG"/>
          </a:p>
        </c:txPr>
        <c:crossAx val="2047993536"/>
        <c:crosses val="autoZero"/>
        <c:auto val="1"/>
        <c:lblAlgn val="ctr"/>
        <c:lblOffset val="100"/>
        <c:noMultiLvlLbl val="0"/>
      </c:catAx>
      <c:valAx>
        <c:axId val="204799353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.0" sourceLinked="1"/>
        <c:majorTickMark val="none"/>
        <c:minorTickMark val="none"/>
        <c:tickLblPos val="nextTo"/>
        <c:crossAx val="20479914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3924318857311531"/>
          <c:y val="0.44536907223577471"/>
          <c:w val="0.1539074975897067"/>
          <c:h val="0.304183865638897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KG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 b="1">
          <a:latin typeface="Times New Roman" panose="02020603050405020304" pitchFamily="18" charset="0"/>
          <a:cs typeface="Times New Roman" panose="02020603050405020304" pitchFamily="18" charset="0"/>
        </a:defRPr>
      </a:pPr>
      <a:endParaRPr lang="ru-KG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'COVID-TB'!$C$1</c:f>
              <c:strCache>
                <c:ptCount val="1"/>
                <c:pt idx="0">
                  <c:v>COVID-19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'COVID-TB'!$A$2:$B$10</c:f>
              <c:multiLvlStrCache>
                <c:ptCount val="9"/>
                <c:lvl>
                  <c:pt idx="0">
                    <c:v>1 квартал</c:v>
                  </c:pt>
                  <c:pt idx="1">
                    <c:v>2 квартал</c:v>
                  </c:pt>
                  <c:pt idx="2">
                    <c:v>3 квартал</c:v>
                  </c:pt>
                  <c:pt idx="3">
                    <c:v>4 квартал</c:v>
                  </c:pt>
                  <c:pt idx="4">
                    <c:v>1 квартал</c:v>
                  </c:pt>
                  <c:pt idx="5">
                    <c:v>2 квартал</c:v>
                  </c:pt>
                  <c:pt idx="6">
                    <c:v>3 квартал</c:v>
                  </c:pt>
                  <c:pt idx="7">
                    <c:v>4 квартал</c:v>
                  </c:pt>
                  <c:pt idx="8">
                    <c:v>1 квартал</c:v>
                  </c:pt>
                </c:lvl>
                <c:lvl>
                  <c:pt idx="0">
                    <c:v>2019.</c:v>
                  </c:pt>
                  <c:pt idx="4">
                    <c:v>2020.</c:v>
                  </c:pt>
                  <c:pt idx="8">
                    <c:v>2021.</c:v>
                  </c:pt>
                </c:lvl>
              </c:multiLvlStrCache>
            </c:multiLvlStrRef>
          </c:cat>
          <c:val>
            <c:numRef>
              <c:f>'COVID-TB'!$C$2:$C$10</c:f>
              <c:numCache>
                <c:formatCode>General</c:formatCode>
                <c:ptCount val="9"/>
                <c:pt idx="4">
                  <c:v>262</c:v>
                </c:pt>
                <c:pt idx="5">
                  <c:v>6956</c:v>
                </c:pt>
                <c:pt idx="6">
                  <c:v>39623</c:v>
                </c:pt>
                <c:pt idx="7">
                  <c:v>34981</c:v>
                </c:pt>
                <c:pt idx="8">
                  <c:v>7334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1A3-4FCB-86BA-309B5C7E47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9843712"/>
        <c:axId val="79845248"/>
      </c:lineChart>
      <c:lineChart>
        <c:grouping val="standard"/>
        <c:varyColors val="0"/>
        <c:ser>
          <c:idx val="1"/>
          <c:order val="1"/>
          <c:tx>
            <c:strRef>
              <c:f>'COVID-TB'!$D$1</c:f>
              <c:strCache>
                <c:ptCount val="1"/>
                <c:pt idx="0">
                  <c:v>TB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'COVID-TB'!$A$2:$B$10</c:f>
              <c:multiLvlStrCache>
                <c:ptCount val="9"/>
                <c:lvl>
                  <c:pt idx="0">
                    <c:v>1 квартал</c:v>
                  </c:pt>
                  <c:pt idx="1">
                    <c:v>2 квартал</c:v>
                  </c:pt>
                  <c:pt idx="2">
                    <c:v>3 квартал</c:v>
                  </c:pt>
                  <c:pt idx="3">
                    <c:v>4 квартал</c:v>
                  </c:pt>
                  <c:pt idx="4">
                    <c:v>1 квартал</c:v>
                  </c:pt>
                  <c:pt idx="5">
                    <c:v>2 квартал</c:v>
                  </c:pt>
                  <c:pt idx="6">
                    <c:v>3 квартал</c:v>
                  </c:pt>
                  <c:pt idx="7">
                    <c:v>4 квартал</c:v>
                  </c:pt>
                  <c:pt idx="8">
                    <c:v>1 квартал</c:v>
                  </c:pt>
                </c:lvl>
                <c:lvl>
                  <c:pt idx="0">
                    <c:v>2019.</c:v>
                  </c:pt>
                  <c:pt idx="4">
                    <c:v>2020.</c:v>
                  </c:pt>
                  <c:pt idx="8">
                    <c:v>2021.</c:v>
                  </c:pt>
                </c:lvl>
              </c:multiLvlStrCache>
            </c:multiLvlStrRef>
          </c:cat>
          <c:val>
            <c:numRef>
              <c:f>'COVID-TB'!$D$2:$D$10</c:f>
              <c:numCache>
                <c:formatCode>General</c:formatCode>
                <c:ptCount val="9"/>
                <c:pt idx="0">
                  <c:v>1729</c:v>
                </c:pt>
                <c:pt idx="1">
                  <c:v>2073</c:v>
                </c:pt>
                <c:pt idx="2">
                  <c:v>1551</c:v>
                </c:pt>
                <c:pt idx="3">
                  <c:v>1686</c:v>
                </c:pt>
                <c:pt idx="4">
                  <c:v>1832</c:v>
                </c:pt>
                <c:pt idx="5">
                  <c:v>1058</c:v>
                </c:pt>
                <c:pt idx="6">
                  <c:v>911</c:v>
                </c:pt>
                <c:pt idx="7">
                  <c:v>1068</c:v>
                </c:pt>
                <c:pt idx="8">
                  <c:v>1389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1A3-4FCB-86BA-309B5C7E47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5591168"/>
        <c:axId val="79846784"/>
      </c:lineChart>
      <c:catAx>
        <c:axId val="79843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ru-KG"/>
          </a:p>
        </c:txPr>
        <c:crossAx val="79845248"/>
        <c:crosses val="autoZero"/>
        <c:auto val="1"/>
        <c:lblAlgn val="ctr"/>
        <c:lblOffset val="100"/>
        <c:noMultiLvlLbl val="0"/>
      </c:catAx>
      <c:valAx>
        <c:axId val="798452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G"/>
          </a:p>
        </c:txPr>
        <c:crossAx val="79843712"/>
        <c:crosses val="autoZero"/>
        <c:crossBetween val="between"/>
      </c:valAx>
      <c:valAx>
        <c:axId val="79846784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G"/>
          </a:p>
        </c:txPr>
        <c:crossAx val="85591168"/>
        <c:crosses val="max"/>
        <c:crossBetween val="between"/>
      </c:valAx>
      <c:catAx>
        <c:axId val="8559116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7984678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6802456984543601"/>
          <c:y val="0.9229905271993285"/>
          <c:w val="0.67166690969184406"/>
          <c:h val="7.700947280067148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ru-KG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G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1512481810186156E-2"/>
          <c:y val="6.0224125442072521E-2"/>
          <c:w val="0.96345626227351533"/>
          <c:h val="0.7998615568909194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Заболеваемость ТБ гражданского сектора</c:v>
                </c:pt>
              </c:strCache>
            </c:strRef>
          </c:tx>
          <c:dLbls>
            <c:dLbl>
              <c:idx val="0"/>
              <c:layout>
                <c:manualLayout>
                  <c:x val="-3.0864197530864196E-2"/>
                  <c:y val="2.86458333333333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8D8-4114-893B-253D547B4BA9}"/>
                </c:ext>
              </c:extLst>
            </c:dLbl>
            <c:dLbl>
              <c:idx val="1"/>
              <c:layout>
                <c:manualLayout>
                  <c:x val="-3.7037037037037035E-2"/>
                  <c:y val="2.86458333333333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8D8-4114-893B-253D547B4BA9}"/>
                </c:ext>
              </c:extLst>
            </c:dLbl>
            <c:dLbl>
              <c:idx val="2"/>
              <c:layout>
                <c:manualLayout>
                  <c:x val="-4.0123456790123455E-2"/>
                  <c:y val="3.906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8D8-4114-893B-253D547B4BA9}"/>
                </c:ext>
              </c:extLst>
            </c:dLbl>
            <c:dLbl>
              <c:idx val="3"/>
              <c:layout>
                <c:manualLayout>
                  <c:x val="-4.3209876543209874E-2"/>
                  <c:y val="2.86458333333333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8D8-4114-893B-253D547B4BA9}"/>
                </c:ext>
              </c:extLst>
            </c:dLbl>
            <c:dLbl>
              <c:idx val="4"/>
              <c:layout>
                <c:manualLayout>
                  <c:x val="-3.5493827160493853E-2"/>
                  <c:y val="4.16666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8D8-4114-893B-253D547B4BA9}"/>
                </c:ext>
              </c:extLst>
            </c:dLbl>
            <c:dLbl>
              <c:idx val="5"/>
              <c:layout>
                <c:manualLayout>
                  <c:x val="-4.0123456790123455E-2"/>
                  <c:y val="-3.90625000000000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8D8-4114-893B-253D547B4BA9}"/>
                </c:ext>
              </c:extLst>
            </c:dLbl>
            <c:dLbl>
              <c:idx val="6"/>
              <c:layout>
                <c:manualLayout>
                  <c:x val="-5.2469135802469133E-2"/>
                  <c:y val="1.82291666666666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8D8-4114-893B-253D547B4BA9}"/>
                </c:ext>
              </c:extLst>
            </c:dLbl>
            <c:dLbl>
              <c:idx val="7"/>
              <c:layout>
                <c:manualLayout>
                  <c:x val="-4.4753086419753084E-2"/>
                  <c:y val="3.64583333333333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8D8-4114-893B-253D547B4BA9}"/>
                </c:ext>
              </c:extLst>
            </c:dLbl>
            <c:dLbl>
              <c:idx val="8"/>
              <c:layout>
                <c:manualLayout>
                  <c:x val="-3.7037037037037035E-2"/>
                  <c:y val="4.16666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38D8-4114-893B-253D547B4BA9}"/>
                </c:ext>
              </c:extLst>
            </c:dLbl>
            <c:dLbl>
              <c:idx val="9"/>
              <c:layout>
                <c:manualLayout>
                  <c:x val="-4.012345679012351E-2"/>
                  <c:y val="3.38541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38D8-4114-893B-253D547B4BA9}"/>
                </c:ext>
              </c:extLst>
            </c:dLbl>
            <c:dLbl>
              <c:idx val="10"/>
              <c:layout>
                <c:manualLayout>
                  <c:x val="-3.395061728395056E-2"/>
                  <c:y val="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38D8-4114-893B-253D547B4BA9}"/>
                </c:ext>
              </c:extLst>
            </c:dLbl>
            <c:dLbl>
              <c:idx val="11"/>
              <c:layout>
                <c:manualLayout>
                  <c:x val="-5.5555555555555552E-2"/>
                  <c:y val="7.03125000000000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38D8-4114-893B-253D547B4BA9}"/>
                </c:ext>
              </c:extLst>
            </c:dLbl>
            <c:dLbl>
              <c:idx val="12"/>
              <c:layout>
                <c:manualLayout>
                  <c:x val="-4.9382716049382713E-2"/>
                  <c:y val="2.60416666666666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38D8-4114-893B-253D547B4BA9}"/>
                </c:ext>
              </c:extLst>
            </c:dLbl>
            <c:dLbl>
              <c:idx val="13"/>
              <c:layout>
                <c:manualLayout>
                  <c:x val="-3.3950617283950615E-2"/>
                  <c:y val="3.906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38D8-4114-893B-253D547B4BA9}"/>
                </c:ext>
              </c:extLst>
            </c:dLbl>
            <c:dLbl>
              <c:idx val="14"/>
              <c:layout>
                <c:manualLayout>
                  <c:x val="-2.6234567901234566E-2"/>
                  <c:y val="3.906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38D8-4114-893B-253D547B4BA9}"/>
                </c:ext>
              </c:extLst>
            </c:dLbl>
            <c:dLbl>
              <c:idx val="15"/>
              <c:layout>
                <c:manualLayout>
                  <c:x val="-2.9320987654320986E-2"/>
                  <c:y val="2.86458333333333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38D8-4114-893B-253D547B4BA9}"/>
                </c:ext>
              </c:extLst>
            </c:dLbl>
            <c:dLbl>
              <c:idx val="16"/>
              <c:layout>
                <c:manualLayout>
                  <c:x val="-3.2407407407407406E-2"/>
                  <c:y val="2.86458333333333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38D8-4114-893B-253D547B4BA9}"/>
                </c:ext>
              </c:extLst>
            </c:dLbl>
            <c:dLbl>
              <c:idx val="17"/>
              <c:layout>
                <c:manualLayout>
                  <c:x val="-2.6234567901234566E-2"/>
                  <c:y val="3.38541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38D8-4114-893B-253D547B4BA9}"/>
                </c:ext>
              </c:extLst>
            </c:dLbl>
            <c:dLbl>
              <c:idx val="18"/>
              <c:layout>
                <c:manualLayout>
                  <c:x val="-1.8518518518518406E-2"/>
                  <c:y val="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38D8-4114-893B-253D547B4BA9}"/>
                </c:ext>
              </c:extLst>
            </c:dLbl>
            <c:dLbl>
              <c:idx val="19"/>
              <c:layout>
                <c:manualLayout>
                  <c:x val="-2.1604938271604937E-2"/>
                  <c:y val="2.86458333333333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38D8-4114-893B-253D547B4BA9}"/>
                </c:ext>
              </c:extLst>
            </c:dLbl>
            <c:dLbl>
              <c:idx val="20"/>
              <c:layout>
                <c:manualLayout>
                  <c:x val="-1.5432098765432098E-2"/>
                  <c:y val="2.86458333333333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38D8-4114-893B-253D547B4BA9}"/>
                </c:ext>
              </c:extLst>
            </c:dLbl>
            <c:dLbl>
              <c:idx val="21"/>
              <c:layout>
                <c:manualLayout>
                  <c:x val="-1.6975308641975308E-2"/>
                  <c:y val="4.94791666666667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38D8-4114-893B-253D547B4BA9}"/>
                </c:ext>
              </c:extLst>
            </c:dLbl>
            <c:dLbl>
              <c:idx val="22"/>
              <c:layout>
                <c:manualLayout>
                  <c:x val="-2.4472689723726765E-2"/>
                  <c:y val="4.27989843660846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2.6723880852814144E-2"/>
                      <c:h val="4.450397504659742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6-38D8-4114-893B-253D547B4BA9}"/>
                </c:ext>
              </c:extLst>
            </c:dLbl>
            <c:dLbl>
              <c:idx val="23"/>
              <c:layout>
                <c:manualLayout>
                  <c:x val="-2.7613799958867483E-2"/>
                  <c:y val="2.60416904408688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38D8-4114-893B-253D547B4BA9}"/>
                </c:ext>
              </c:extLst>
            </c:dLbl>
            <c:dLbl>
              <c:idx val="24"/>
              <c:layout>
                <c:manualLayout>
                  <c:x val="-3.203006024457998E-2"/>
                  <c:y val="1.63475836513015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38D8-4114-893B-253D547B4BA9}"/>
                </c:ext>
              </c:extLst>
            </c:dLbl>
            <c:dLbl>
              <c:idx val="25"/>
              <c:layout>
                <c:manualLayout>
                  <c:x val="-2.6936625107410128E-2"/>
                  <c:y val="3.08686272935995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38D8-4114-893B-253D547B4BA9}"/>
                </c:ext>
              </c:extLst>
            </c:dLbl>
            <c:dLbl>
              <c:idx val="26"/>
              <c:layout>
                <c:manualLayout>
                  <c:x val="0"/>
                  <c:y val="3.52369825806828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38D8-4114-893B-253D547B4BA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1200000"/>
              <a:lstStyle/>
              <a:p>
                <a:pPr>
                  <a:defRPr sz="1400">
                    <a:solidFill>
                      <a:schemeClr val="accent1">
                        <a:lumMod val="75000"/>
                      </a:schemeClr>
                    </a:solidFill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Sheet1!$A$2:$A$28</c:f>
              <c:numCache>
                <c:formatCode>General</c:formatCode>
                <c:ptCount val="27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  <c:pt idx="25">
                  <c:v>2021</c:v>
                </c:pt>
                <c:pt idx="26">
                  <c:v>2022</c:v>
                </c:pt>
              </c:numCache>
            </c:numRef>
          </c:cat>
          <c:val>
            <c:numRef>
              <c:f>Sheet1!$B$2:$B$28</c:f>
              <c:numCache>
                <c:formatCode>General</c:formatCode>
                <c:ptCount val="27"/>
                <c:pt idx="0">
                  <c:v>86.9</c:v>
                </c:pt>
                <c:pt idx="1">
                  <c:v>95.3</c:v>
                </c:pt>
                <c:pt idx="2">
                  <c:v>108.9</c:v>
                </c:pt>
                <c:pt idx="3">
                  <c:v>114.4</c:v>
                </c:pt>
                <c:pt idx="4">
                  <c:v>121.8</c:v>
                </c:pt>
                <c:pt idx="5">
                  <c:v>127.3</c:v>
                </c:pt>
                <c:pt idx="6">
                  <c:v>126.4</c:v>
                </c:pt>
                <c:pt idx="7">
                  <c:v>123.2</c:v>
                </c:pt>
                <c:pt idx="8">
                  <c:v>113.6</c:v>
                </c:pt>
                <c:pt idx="9">
                  <c:v>115.7</c:v>
                </c:pt>
                <c:pt idx="10">
                  <c:v>110.9</c:v>
                </c:pt>
                <c:pt idx="11">
                  <c:v>108.8</c:v>
                </c:pt>
                <c:pt idx="12">
                  <c:v>101.6</c:v>
                </c:pt>
                <c:pt idx="13">
                  <c:v>100.9</c:v>
                </c:pt>
                <c:pt idx="14">
                  <c:v>97.4</c:v>
                </c:pt>
                <c:pt idx="15">
                  <c:v>95.1</c:v>
                </c:pt>
                <c:pt idx="16">
                  <c:v>101.2</c:v>
                </c:pt>
                <c:pt idx="17">
                  <c:v>99.8</c:v>
                </c:pt>
                <c:pt idx="18">
                  <c:v>98.8</c:v>
                </c:pt>
                <c:pt idx="19">
                  <c:v>94.4</c:v>
                </c:pt>
                <c:pt idx="20">
                  <c:v>91.3</c:v>
                </c:pt>
                <c:pt idx="21">
                  <c:v>88.5</c:v>
                </c:pt>
                <c:pt idx="22">
                  <c:v>80.8</c:v>
                </c:pt>
                <c:pt idx="23">
                  <c:v>77.2</c:v>
                </c:pt>
                <c:pt idx="24">
                  <c:v>52.8</c:v>
                </c:pt>
                <c:pt idx="25">
                  <c:v>57.3</c:v>
                </c:pt>
                <c:pt idx="26">
                  <c:v>59.7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B-38D8-4114-893B-253D547B4BA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Заболеваемость ТБ, включая ГСИН</c:v>
                </c:pt>
              </c:strCache>
            </c:strRef>
          </c:tx>
          <c:dLbls>
            <c:dLbl>
              <c:idx val="1"/>
              <c:layout>
                <c:manualLayout>
                  <c:x val="-6.4814814814814811E-2"/>
                  <c:y val="-2.60416666666666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C-38D8-4114-893B-253D547B4BA9}"/>
                </c:ext>
              </c:extLst>
            </c:dLbl>
            <c:dLbl>
              <c:idx val="2"/>
              <c:layout>
                <c:manualLayout>
                  <c:x val="-5.2469135802469133E-2"/>
                  <c:y val="-3.38541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D-38D8-4114-893B-253D547B4BA9}"/>
                </c:ext>
              </c:extLst>
            </c:dLbl>
            <c:dLbl>
              <c:idx val="3"/>
              <c:layout>
                <c:manualLayout>
                  <c:x val="-6.0185185185185182E-2"/>
                  <c:y val="-5.20833333333333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E-38D8-4114-893B-253D547B4BA9}"/>
                </c:ext>
              </c:extLst>
            </c:dLbl>
            <c:dLbl>
              <c:idx val="4"/>
              <c:layout>
                <c:manualLayout>
                  <c:x val="-5.5555555555555525E-2"/>
                  <c:y val="-4.16666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F-38D8-4114-893B-253D547B4BA9}"/>
                </c:ext>
              </c:extLst>
            </c:dLbl>
            <c:dLbl>
              <c:idx val="5"/>
              <c:layout>
                <c:manualLayout>
                  <c:x val="-1.9361362725706995E-2"/>
                  <c:y val="-7.767353705011289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0-38D8-4114-893B-253D547B4BA9}"/>
                </c:ext>
              </c:extLst>
            </c:dLbl>
            <c:dLbl>
              <c:idx val="6"/>
              <c:layout>
                <c:manualLayout>
                  <c:x val="-2.7777777777777776E-2"/>
                  <c:y val="-4.94791666666666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1-38D8-4114-893B-253D547B4BA9}"/>
                </c:ext>
              </c:extLst>
            </c:dLbl>
            <c:dLbl>
              <c:idx val="7"/>
              <c:layout>
                <c:manualLayout>
                  <c:x val="-4.0123456790123455E-2"/>
                  <c:y val="-4.16666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2-38D8-4114-893B-253D547B4BA9}"/>
                </c:ext>
              </c:extLst>
            </c:dLbl>
            <c:dLbl>
              <c:idx val="8"/>
              <c:layout>
                <c:manualLayout>
                  <c:x val="-4.6296296296296294E-2"/>
                  <c:y val="-4.16666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3-38D8-4114-893B-253D547B4BA9}"/>
                </c:ext>
              </c:extLst>
            </c:dLbl>
            <c:dLbl>
              <c:idx val="9"/>
              <c:layout>
                <c:manualLayout>
                  <c:x val="-4.0123578302712161E-2"/>
                  <c:y val="-3.64583333333333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4-38D8-4114-893B-253D547B4BA9}"/>
                </c:ext>
              </c:extLst>
            </c:dLbl>
            <c:dLbl>
              <c:idx val="10"/>
              <c:layout>
                <c:manualLayout>
                  <c:x val="-3.395061728395056E-2"/>
                  <c:y val="-4.68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5-38D8-4114-893B-253D547B4BA9}"/>
                </c:ext>
              </c:extLst>
            </c:dLbl>
            <c:dLbl>
              <c:idx val="11"/>
              <c:layout>
                <c:manualLayout>
                  <c:x val="-3.5493827160493825E-2"/>
                  <c:y val="-5.20833333333333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6-38D8-4114-893B-253D547B4BA9}"/>
                </c:ext>
              </c:extLst>
            </c:dLbl>
            <c:dLbl>
              <c:idx val="12"/>
              <c:layout>
                <c:manualLayout>
                  <c:x val="-3.8580246913580245E-2"/>
                  <c:y val="-5.72916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7-38D8-4114-893B-253D547B4BA9}"/>
                </c:ext>
              </c:extLst>
            </c:dLbl>
            <c:dLbl>
              <c:idx val="13"/>
              <c:layout>
                <c:manualLayout>
                  <c:x val="-3.2407407407407406E-2"/>
                  <c:y val="-5.20833333333333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8-38D8-4114-893B-253D547B4BA9}"/>
                </c:ext>
              </c:extLst>
            </c:dLbl>
            <c:dLbl>
              <c:idx val="14"/>
              <c:layout>
                <c:manualLayout>
                  <c:x val="-3.3950617283950615E-2"/>
                  <c:y val="-4.68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9-38D8-4114-893B-253D547B4BA9}"/>
                </c:ext>
              </c:extLst>
            </c:dLbl>
            <c:dLbl>
              <c:idx val="15"/>
              <c:layout>
                <c:manualLayout>
                  <c:x val="-3.7037037037037035E-2"/>
                  <c:y val="-4.94791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A-38D8-4114-893B-253D547B4BA9}"/>
                </c:ext>
              </c:extLst>
            </c:dLbl>
            <c:dLbl>
              <c:idx val="16"/>
              <c:layout>
                <c:manualLayout>
                  <c:x val="-3.2407407407407406E-2"/>
                  <c:y val="-4.94791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B-38D8-4114-893B-253D547B4BA9}"/>
                </c:ext>
              </c:extLst>
            </c:dLbl>
            <c:dLbl>
              <c:idx val="17"/>
              <c:layout>
                <c:manualLayout>
                  <c:x val="-4.3209876543209874E-2"/>
                  <c:y val="-4.16666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C-38D8-4114-893B-253D547B4BA9}"/>
                </c:ext>
              </c:extLst>
            </c:dLbl>
            <c:dLbl>
              <c:idx val="18"/>
              <c:layout>
                <c:manualLayout>
                  <c:x val="-3.5493827160493825E-2"/>
                  <c:y val="-4.68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D-38D8-4114-893B-253D547B4BA9}"/>
                </c:ext>
              </c:extLst>
            </c:dLbl>
            <c:dLbl>
              <c:idx val="19"/>
              <c:layout>
                <c:manualLayout>
                  <c:x val="-2.9320987654320986E-2"/>
                  <c:y val="-4.68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E-38D8-4114-893B-253D547B4BA9}"/>
                </c:ext>
              </c:extLst>
            </c:dLbl>
            <c:dLbl>
              <c:idx val="20"/>
              <c:layout>
                <c:manualLayout>
                  <c:x val="-3.2407407407407406E-2"/>
                  <c:y val="-4.94791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F-38D8-4114-893B-253D547B4BA9}"/>
                </c:ext>
              </c:extLst>
            </c:dLbl>
            <c:dLbl>
              <c:idx val="21"/>
              <c:layout>
                <c:manualLayout>
                  <c:x val="-2.4691358024691357E-2"/>
                  <c:y val="-4.42708333333333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0-38D8-4114-893B-253D547B4BA9}"/>
                </c:ext>
              </c:extLst>
            </c:dLbl>
            <c:dLbl>
              <c:idx val="22"/>
              <c:layout>
                <c:manualLayout>
                  <c:x val="-1.195724015599031E-2"/>
                  <c:y val="-4.16668717191601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1-38D8-4114-893B-253D547B4BA9}"/>
                </c:ext>
              </c:extLst>
            </c:dLbl>
            <c:dLbl>
              <c:idx val="23"/>
              <c:layout>
                <c:manualLayout>
                  <c:x val="-1.4946550194987751E-3"/>
                  <c:y val="-3.3854166666666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2-38D8-4114-893B-253D547B4BA9}"/>
                </c:ext>
              </c:extLst>
            </c:dLbl>
            <c:dLbl>
              <c:idx val="24"/>
              <c:layout>
                <c:manualLayout>
                  <c:x val="-2.1252642928647664E-2"/>
                  <c:y val="-5.48044783854578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3-38D8-4114-893B-253D547B4BA9}"/>
                </c:ext>
              </c:extLst>
            </c:dLbl>
            <c:dLbl>
              <c:idx val="25"/>
              <c:layout>
                <c:manualLayout>
                  <c:x val="-1.5305265359464543E-2"/>
                  <c:y val="-3.51537456139568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4-38D8-4114-893B-253D547B4BA9}"/>
                </c:ext>
              </c:extLst>
            </c:dLbl>
            <c:dLbl>
              <c:idx val="26"/>
              <c:layout>
                <c:manualLayout>
                  <c:x val="-2.095522758601562E-3"/>
                  <c:y val="-5.78893285254076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2.7168568410083201E-2"/>
                      <c:h val="6.416499945004147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35-38D8-4114-893B-253D547B4BA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1800000" vert="horz"/>
              <a:lstStyle/>
              <a:p>
                <a:pPr>
                  <a:defRPr sz="1400">
                    <a:solidFill>
                      <a:schemeClr val="accent2">
                        <a:lumMod val="75000"/>
                      </a:schemeClr>
                    </a:solidFill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Sheet1!$A$2:$A$28</c:f>
              <c:numCache>
                <c:formatCode>General</c:formatCode>
                <c:ptCount val="27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  <c:pt idx="25">
                  <c:v>2021</c:v>
                </c:pt>
                <c:pt idx="26">
                  <c:v>2022</c:v>
                </c:pt>
              </c:numCache>
            </c:numRef>
          </c:cat>
          <c:val>
            <c:numRef>
              <c:f>Sheet1!$C$2:$C$28</c:f>
              <c:numCache>
                <c:formatCode>General</c:formatCode>
                <c:ptCount val="27"/>
                <c:pt idx="1">
                  <c:v>112.7</c:v>
                </c:pt>
                <c:pt idx="2">
                  <c:v>120.9</c:v>
                </c:pt>
                <c:pt idx="3">
                  <c:v>131.80000000000001</c:v>
                </c:pt>
                <c:pt idx="4">
                  <c:v>150.9</c:v>
                </c:pt>
                <c:pt idx="5">
                  <c:v>167.8</c:v>
                </c:pt>
                <c:pt idx="6">
                  <c:v>145.80000000000001</c:v>
                </c:pt>
                <c:pt idx="7">
                  <c:v>138.19999999999999</c:v>
                </c:pt>
                <c:pt idx="8">
                  <c:v>128.1</c:v>
                </c:pt>
                <c:pt idx="9">
                  <c:v>125.3</c:v>
                </c:pt>
                <c:pt idx="10">
                  <c:v>121.2</c:v>
                </c:pt>
                <c:pt idx="11">
                  <c:v>115.5</c:v>
                </c:pt>
                <c:pt idx="12">
                  <c:v>106.3</c:v>
                </c:pt>
                <c:pt idx="13">
                  <c:v>103.9</c:v>
                </c:pt>
                <c:pt idx="14">
                  <c:v>101.1</c:v>
                </c:pt>
                <c:pt idx="15">
                  <c:v>100.4</c:v>
                </c:pt>
                <c:pt idx="16">
                  <c:v>104.3</c:v>
                </c:pt>
                <c:pt idx="17">
                  <c:v>102.4</c:v>
                </c:pt>
                <c:pt idx="18">
                  <c:v>101.1</c:v>
                </c:pt>
                <c:pt idx="19">
                  <c:v>98.2</c:v>
                </c:pt>
                <c:pt idx="20">
                  <c:v>93.4</c:v>
                </c:pt>
                <c:pt idx="21">
                  <c:v>90.6</c:v>
                </c:pt>
                <c:pt idx="22">
                  <c:v>83</c:v>
                </c:pt>
                <c:pt idx="23">
                  <c:v>78.900000000000006</c:v>
                </c:pt>
                <c:pt idx="24">
                  <c:v>53.5</c:v>
                </c:pt>
                <c:pt idx="25">
                  <c:v>58.1</c:v>
                </c:pt>
                <c:pt idx="26">
                  <c:v>60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36-38D8-4114-893B-253D547B4BA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Смертность от ТБ гражданского сектора</c:v>
                </c:pt>
              </c:strCache>
            </c:strRef>
          </c:tx>
          <c:dLbls>
            <c:dLbl>
              <c:idx val="0"/>
              <c:layout>
                <c:manualLayout>
                  <c:x val="-3.3950617283950615E-2"/>
                  <c:y val="2.343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7-38D8-4114-893B-253D547B4BA9}"/>
                </c:ext>
              </c:extLst>
            </c:dLbl>
            <c:dLbl>
              <c:idx val="1"/>
              <c:layout>
                <c:manualLayout>
                  <c:x val="-3.7037037037037035E-2"/>
                  <c:y val="1.82291666666666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8-38D8-4114-893B-253D547B4BA9}"/>
                </c:ext>
              </c:extLst>
            </c:dLbl>
            <c:dLbl>
              <c:idx val="2"/>
              <c:layout>
                <c:manualLayout>
                  <c:x val="-4.9382716049382713E-2"/>
                  <c:y val="2.343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9-38D8-4114-893B-253D547B4BA9}"/>
                </c:ext>
              </c:extLst>
            </c:dLbl>
            <c:dLbl>
              <c:idx val="3"/>
              <c:layout>
                <c:manualLayout>
                  <c:x val="-4.6296296296296294E-2"/>
                  <c:y val="2.343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A-38D8-4114-893B-253D547B4BA9}"/>
                </c:ext>
              </c:extLst>
            </c:dLbl>
            <c:dLbl>
              <c:idx val="4"/>
              <c:layout>
                <c:manualLayout>
                  <c:x val="-4.4753086419753112E-2"/>
                  <c:y val="2.08333333333333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B-38D8-4114-893B-253D547B4BA9}"/>
                </c:ext>
              </c:extLst>
            </c:dLbl>
            <c:dLbl>
              <c:idx val="5"/>
              <c:layout>
                <c:manualLayout>
                  <c:x val="-4.0123456790123455E-2"/>
                  <c:y val="2.343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C-38D8-4114-893B-253D547B4BA9}"/>
                </c:ext>
              </c:extLst>
            </c:dLbl>
            <c:dLbl>
              <c:idx val="6"/>
              <c:layout>
                <c:manualLayout>
                  <c:x val="-3.2407407407407406E-2"/>
                  <c:y val="2.60416666666665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D-38D8-4114-893B-253D547B4BA9}"/>
                </c:ext>
              </c:extLst>
            </c:dLbl>
            <c:dLbl>
              <c:idx val="7"/>
              <c:layout>
                <c:manualLayout>
                  <c:x val="-3.3950617283950615E-2"/>
                  <c:y val="1.82291666666666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E-38D8-4114-893B-253D547B4BA9}"/>
                </c:ext>
              </c:extLst>
            </c:dLbl>
            <c:dLbl>
              <c:idx val="8"/>
              <c:layout>
                <c:manualLayout>
                  <c:x val="-3.7037037037037035E-2"/>
                  <c:y val="1.56250000000000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F-38D8-4114-893B-253D547B4BA9}"/>
                </c:ext>
              </c:extLst>
            </c:dLbl>
            <c:dLbl>
              <c:idx val="9"/>
              <c:layout>
                <c:manualLayout>
                  <c:x val="-2.1605059784193643E-2"/>
                  <c:y val="2.86458333333333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0-38D8-4114-893B-253D547B4BA9}"/>
                </c:ext>
              </c:extLst>
            </c:dLbl>
            <c:dLbl>
              <c:idx val="10"/>
              <c:layout>
                <c:manualLayout>
                  <c:x val="-4.3209876543209819E-2"/>
                  <c:y val="1.30208333333333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1-38D8-4114-893B-253D547B4BA9}"/>
                </c:ext>
              </c:extLst>
            </c:dLbl>
            <c:dLbl>
              <c:idx val="11"/>
              <c:layout>
                <c:manualLayout>
                  <c:x val="-3.5493827160493825E-2"/>
                  <c:y val="7.81250000000009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2-38D8-4114-893B-253D547B4BA9}"/>
                </c:ext>
              </c:extLst>
            </c:dLbl>
            <c:dLbl>
              <c:idx val="12"/>
              <c:layout>
                <c:manualLayout>
                  <c:x val="-3.0864197530864196E-2"/>
                  <c:y val="2.343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3-38D8-4114-893B-253D547B4BA9}"/>
                </c:ext>
              </c:extLst>
            </c:dLbl>
            <c:dLbl>
              <c:idx val="13"/>
              <c:layout>
                <c:manualLayout>
                  <c:x val="-3.2407407407407406E-2"/>
                  <c:y val="2.08333333333333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4-38D8-4114-893B-253D547B4BA9}"/>
                </c:ext>
              </c:extLst>
            </c:dLbl>
            <c:dLbl>
              <c:idx val="14"/>
              <c:layout>
                <c:manualLayout>
                  <c:x val="-3.3950617283950615E-2"/>
                  <c:y val="2.08333333333333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5-38D8-4114-893B-253D547B4BA9}"/>
                </c:ext>
              </c:extLst>
            </c:dLbl>
            <c:dLbl>
              <c:idx val="15"/>
              <c:layout>
                <c:manualLayout>
                  <c:x val="-2.7777777777777776E-2"/>
                  <c:y val="2.08333333333333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6-38D8-4114-893B-253D547B4BA9}"/>
                </c:ext>
              </c:extLst>
            </c:dLbl>
            <c:dLbl>
              <c:idx val="16"/>
              <c:layout>
                <c:manualLayout>
                  <c:x val="-3.0864197530864196E-2"/>
                  <c:y val="1.82291666666665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7-38D8-4114-893B-253D547B4BA9}"/>
                </c:ext>
              </c:extLst>
            </c:dLbl>
            <c:dLbl>
              <c:idx val="17"/>
              <c:layout>
                <c:manualLayout>
                  <c:x val="-2.4691358024691357E-2"/>
                  <c:y val="1.82291666666666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8-38D8-4114-893B-253D547B4BA9}"/>
                </c:ext>
              </c:extLst>
            </c:dLbl>
            <c:dLbl>
              <c:idx val="18"/>
              <c:layout>
                <c:manualLayout>
                  <c:x val="-2.6234567901234455E-2"/>
                  <c:y val="2.86458333333332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9-38D8-4114-893B-253D547B4BA9}"/>
                </c:ext>
              </c:extLst>
            </c:dLbl>
            <c:dLbl>
              <c:idx val="19"/>
              <c:layout>
                <c:manualLayout>
                  <c:x val="-2.9320987654320986E-2"/>
                  <c:y val="2.60416666666666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A-38D8-4114-893B-253D547B4BA9}"/>
                </c:ext>
              </c:extLst>
            </c:dLbl>
            <c:dLbl>
              <c:idx val="20"/>
              <c:layout>
                <c:manualLayout>
                  <c:x val="-3.2407407407407406E-2"/>
                  <c:y val="2.34375000000000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B-38D8-4114-893B-253D547B4BA9}"/>
                </c:ext>
              </c:extLst>
            </c:dLbl>
            <c:dLbl>
              <c:idx val="21"/>
              <c:layout>
                <c:manualLayout>
                  <c:x val="-2.4691358024691357E-2"/>
                  <c:y val="2.60416666666666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C-38D8-4114-893B-253D547B4BA9}"/>
                </c:ext>
              </c:extLst>
            </c:dLbl>
            <c:dLbl>
              <c:idx val="22"/>
              <c:layout>
                <c:manualLayout>
                  <c:x val="-1.2345679012345678E-2"/>
                  <c:y val="3.64583333333333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D-38D8-4114-893B-253D547B4BA9}"/>
                </c:ext>
              </c:extLst>
            </c:dLbl>
            <c:dLbl>
              <c:idx val="23"/>
              <c:layout>
                <c:manualLayout>
                  <c:x val="-1.565969949870131E-16"/>
                  <c:y val="1.11766816285569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E-38D8-4114-893B-253D547B4BA9}"/>
                </c:ext>
              </c:extLst>
            </c:dLbl>
            <c:dLbl>
              <c:idx val="24"/>
              <c:layout>
                <c:manualLayout>
                  <c:x val="0"/>
                  <c:y val="-1.11766816285569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4F-38D8-4114-893B-253D547B4BA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/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Sheet1!$A$2:$A$28</c:f>
              <c:numCache>
                <c:formatCode>General</c:formatCode>
                <c:ptCount val="27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  <c:pt idx="25">
                  <c:v>2021</c:v>
                </c:pt>
                <c:pt idx="26">
                  <c:v>2022</c:v>
                </c:pt>
              </c:numCache>
            </c:numRef>
          </c:cat>
          <c:val>
            <c:numRef>
              <c:f>Sheet1!$D$2:$D$28</c:f>
              <c:numCache>
                <c:formatCode>General</c:formatCode>
                <c:ptCount val="27"/>
                <c:pt idx="0">
                  <c:v>13.5</c:v>
                </c:pt>
                <c:pt idx="1">
                  <c:v>16</c:v>
                </c:pt>
                <c:pt idx="2">
                  <c:v>13.5</c:v>
                </c:pt>
                <c:pt idx="3">
                  <c:v>13.6</c:v>
                </c:pt>
                <c:pt idx="4">
                  <c:v>12.6</c:v>
                </c:pt>
                <c:pt idx="5">
                  <c:v>13.5</c:v>
                </c:pt>
                <c:pt idx="6">
                  <c:v>13.8</c:v>
                </c:pt>
                <c:pt idx="7">
                  <c:v>11.8</c:v>
                </c:pt>
                <c:pt idx="8">
                  <c:v>11.2</c:v>
                </c:pt>
                <c:pt idx="9">
                  <c:v>11</c:v>
                </c:pt>
                <c:pt idx="10">
                  <c:v>10.199999999999999</c:v>
                </c:pt>
                <c:pt idx="11">
                  <c:v>9.6</c:v>
                </c:pt>
                <c:pt idx="12">
                  <c:v>9.1999999999999993</c:v>
                </c:pt>
                <c:pt idx="13">
                  <c:v>8.6999999999999993</c:v>
                </c:pt>
                <c:pt idx="14">
                  <c:v>8.6</c:v>
                </c:pt>
                <c:pt idx="15">
                  <c:v>8.6999999999999993</c:v>
                </c:pt>
                <c:pt idx="16">
                  <c:v>8.1</c:v>
                </c:pt>
                <c:pt idx="17">
                  <c:v>7.7</c:v>
                </c:pt>
                <c:pt idx="18">
                  <c:v>6.7</c:v>
                </c:pt>
                <c:pt idx="19">
                  <c:v>6.1</c:v>
                </c:pt>
                <c:pt idx="20">
                  <c:v>5.6</c:v>
                </c:pt>
                <c:pt idx="21">
                  <c:v>5.0999999999999996</c:v>
                </c:pt>
                <c:pt idx="22">
                  <c:v>4.5999999999999996</c:v>
                </c:pt>
                <c:pt idx="23">
                  <c:v>3.8</c:v>
                </c:pt>
                <c:pt idx="24">
                  <c:v>3.9</c:v>
                </c:pt>
                <c:pt idx="25">
                  <c:v>3.8</c:v>
                </c:pt>
                <c:pt idx="26">
                  <c:v>2.6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50-38D8-4114-893B-253D547B4BA9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Смертность от ТБ, включая ГСИН</c:v>
                </c:pt>
              </c:strCache>
            </c:strRef>
          </c:tx>
          <c:dLbls>
            <c:dLbl>
              <c:idx val="1"/>
              <c:layout>
                <c:manualLayout>
                  <c:x val="-2.7777777777777776E-2"/>
                  <c:y val="-4.68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1-38D8-4114-893B-253D547B4BA9}"/>
                </c:ext>
              </c:extLst>
            </c:dLbl>
            <c:dLbl>
              <c:idx val="2"/>
              <c:layout>
                <c:manualLayout>
                  <c:x val="-3.0864197530864196E-2"/>
                  <c:y val="-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2-38D8-4114-893B-253D547B4BA9}"/>
                </c:ext>
              </c:extLst>
            </c:dLbl>
            <c:dLbl>
              <c:idx val="3"/>
              <c:layout>
                <c:manualLayout>
                  <c:x val="-2.4691358024691357E-2"/>
                  <c:y val="-4.94791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3-38D8-4114-893B-253D547B4BA9}"/>
                </c:ext>
              </c:extLst>
            </c:dLbl>
            <c:dLbl>
              <c:idx val="4"/>
              <c:layout>
                <c:manualLayout>
                  <c:x val="-2.6234567901234598E-2"/>
                  <c:y val="-3.906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4-38D8-4114-893B-253D547B4BA9}"/>
                </c:ext>
              </c:extLst>
            </c:dLbl>
            <c:dLbl>
              <c:idx val="5"/>
              <c:layout>
                <c:manualLayout>
                  <c:x val="-2.0061728395061727E-2"/>
                  <c:y val="-3.38541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5-38D8-4114-893B-253D547B4BA9}"/>
                </c:ext>
              </c:extLst>
            </c:dLbl>
            <c:dLbl>
              <c:idx val="6"/>
              <c:layout>
                <c:manualLayout>
                  <c:x val="-3.2407407407407406E-2"/>
                  <c:y val="-4.16666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6-38D8-4114-893B-253D547B4BA9}"/>
                </c:ext>
              </c:extLst>
            </c:dLbl>
            <c:dLbl>
              <c:idx val="7"/>
              <c:layout>
                <c:manualLayout>
                  <c:x val="-3.3950617283950615E-2"/>
                  <c:y val="-3.64583333333333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7-38D8-4114-893B-253D547B4BA9}"/>
                </c:ext>
              </c:extLst>
            </c:dLbl>
            <c:dLbl>
              <c:idx val="8"/>
              <c:layout>
                <c:manualLayout>
                  <c:x val="-3.7037037037037035E-2"/>
                  <c:y val="-4.42708333333333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8-38D8-4114-893B-253D547B4BA9}"/>
                </c:ext>
              </c:extLst>
            </c:dLbl>
            <c:dLbl>
              <c:idx val="9"/>
              <c:layout>
                <c:manualLayout>
                  <c:x val="-3.0864197530864255E-2"/>
                  <c:y val="-4.94791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9-38D8-4114-893B-253D547B4BA9}"/>
                </c:ext>
              </c:extLst>
            </c:dLbl>
            <c:dLbl>
              <c:idx val="10"/>
              <c:layout>
                <c:manualLayout>
                  <c:x val="-3.395061728395056E-2"/>
                  <c:y val="-4.94791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A-38D8-4114-893B-253D547B4BA9}"/>
                </c:ext>
              </c:extLst>
            </c:dLbl>
            <c:dLbl>
              <c:idx val="11"/>
              <c:layout>
                <c:manualLayout>
                  <c:x val="-3.5493827160493825E-2"/>
                  <c:y val="-4.16666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B-38D8-4114-893B-253D547B4BA9}"/>
                </c:ext>
              </c:extLst>
            </c:dLbl>
            <c:dLbl>
              <c:idx val="12"/>
              <c:layout>
                <c:manualLayout>
                  <c:x val="-2.9320987654320986E-2"/>
                  <c:y val="-3.38541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C-38D8-4114-893B-253D547B4BA9}"/>
                </c:ext>
              </c:extLst>
            </c:dLbl>
            <c:dLbl>
              <c:idx val="13"/>
              <c:layout>
                <c:manualLayout>
                  <c:x val="-3.2407407407407406E-2"/>
                  <c:y val="-3.64583333333333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D-38D8-4114-893B-253D547B4BA9}"/>
                </c:ext>
              </c:extLst>
            </c:dLbl>
            <c:dLbl>
              <c:idx val="14"/>
              <c:layout>
                <c:manualLayout>
                  <c:x val="-2.4691358024691357E-2"/>
                  <c:y val="-3.64583333333333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E-38D8-4114-893B-253D547B4BA9}"/>
                </c:ext>
              </c:extLst>
            </c:dLbl>
            <c:dLbl>
              <c:idx val="15"/>
              <c:layout>
                <c:manualLayout>
                  <c:x val="-2.7777777777777776E-2"/>
                  <c:y val="-3.906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F-38D8-4114-893B-253D547B4BA9}"/>
                </c:ext>
              </c:extLst>
            </c:dLbl>
            <c:dLbl>
              <c:idx val="16"/>
              <c:layout>
                <c:manualLayout>
                  <c:x val="-3.0864197530864196E-2"/>
                  <c:y val="-3.906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60-38D8-4114-893B-253D547B4BA9}"/>
                </c:ext>
              </c:extLst>
            </c:dLbl>
            <c:dLbl>
              <c:idx val="17"/>
              <c:layout>
                <c:manualLayout>
                  <c:x val="-3.3950617283950615E-2"/>
                  <c:y val="-4.16666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61-38D8-4114-893B-253D547B4BA9}"/>
                </c:ext>
              </c:extLst>
            </c:dLbl>
            <c:dLbl>
              <c:idx val="18"/>
              <c:layout>
                <c:manualLayout>
                  <c:x val="-2.6234567901234455E-2"/>
                  <c:y val="-3.64583333333333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62-38D8-4114-893B-253D547B4BA9}"/>
                </c:ext>
              </c:extLst>
            </c:dLbl>
            <c:dLbl>
              <c:idx val="19"/>
              <c:layout>
                <c:manualLayout>
                  <c:x val="-3.8580246913580245E-2"/>
                  <c:y val="-3.38541666666665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63-38D8-4114-893B-253D547B4BA9}"/>
                </c:ext>
              </c:extLst>
            </c:dLbl>
            <c:dLbl>
              <c:idx val="20"/>
              <c:layout>
                <c:manualLayout>
                  <c:x val="-3.2407407407407406E-2"/>
                  <c:y val="-3.64583333333333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64-38D8-4114-893B-253D547B4BA9}"/>
                </c:ext>
              </c:extLst>
            </c:dLbl>
            <c:dLbl>
              <c:idx val="21"/>
              <c:layout>
                <c:manualLayout>
                  <c:x val="-3.3950617283950615E-2"/>
                  <c:y val="-3.64583333333333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65-38D8-4114-893B-253D547B4BA9}"/>
                </c:ext>
              </c:extLst>
            </c:dLbl>
            <c:dLbl>
              <c:idx val="22"/>
              <c:layout>
                <c:manualLayout>
                  <c:x val="-2.1167963446622692E-2"/>
                  <c:y val="-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66-38D8-4114-893B-253D547B4BA9}"/>
                </c:ext>
              </c:extLst>
            </c:dLbl>
            <c:dLbl>
              <c:idx val="23"/>
              <c:layout>
                <c:manualLayout>
                  <c:x val="-2.6264713295557934E-2"/>
                  <c:y val="-4.61523613453437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67-38D8-4114-893B-253D547B4BA9}"/>
                </c:ext>
              </c:extLst>
            </c:dLbl>
            <c:dLbl>
              <c:idx val="24"/>
              <c:layout>
                <c:manualLayout>
                  <c:x val="-1.0086506095448235E-2"/>
                  <c:y val="-4.48707275225837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68-38D8-4114-893B-253D547B4BA9}"/>
                </c:ext>
              </c:extLst>
            </c:dLbl>
            <c:dLbl>
              <c:idx val="25"/>
              <c:layout>
                <c:manualLayout>
                  <c:x val="0"/>
                  <c:y val="-3.78580794180534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69-38D8-4114-893B-253D547B4BA9}"/>
                </c:ext>
              </c:extLst>
            </c:dLbl>
            <c:dLbl>
              <c:idx val="26"/>
              <c:layout>
                <c:manualLayout>
                  <c:x val="0"/>
                  <c:y val="-4.27877645622578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6A-38D8-4114-893B-253D547B4BA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1800000"/>
              <a:lstStyle/>
              <a:p>
                <a:pPr>
                  <a:defRPr sz="1400">
                    <a:solidFill>
                      <a:schemeClr val="accent4">
                        <a:lumMod val="75000"/>
                      </a:schemeClr>
                    </a:solidFill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Sheet1!$A$2:$A$28</c:f>
              <c:numCache>
                <c:formatCode>General</c:formatCode>
                <c:ptCount val="27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  <c:pt idx="25">
                  <c:v>2021</c:v>
                </c:pt>
                <c:pt idx="26">
                  <c:v>2022</c:v>
                </c:pt>
              </c:numCache>
            </c:numRef>
          </c:cat>
          <c:val>
            <c:numRef>
              <c:f>Sheet1!$E$2:$E$28</c:f>
              <c:numCache>
                <c:formatCode>General</c:formatCode>
                <c:ptCount val="27"/>
                <c:pt idx="1">
                  <c:v>21.4</c:v>
                </c:pt>
                <c:pt idx="2">
                  <c:v>17.899999999999999</c:v>
                </c:pt>
                <c:pt idx="3">
                  <c:v>21.3</c:v>
                </c:pt>
                <c:pt idx="4">
                  <c:v>23.7</c:v>
                </c:pt>
                <c:pt idx="5">
                  <c:v>27</c:v>
                </c:pt>
                <c:pt idx="6">
                  <c:v>22.7</c:v>
                </c:pt>
                <c:pt idx="7">
                  <c:v>16.3</c:v>
                </c:pt>
                <c:pt idx="8">
                  <c:v>14.1</c:v>
                </c:pt>
                <c:pt idx="9">
                  <c:v>11</c:v>
                </c:pt>
                <c:pt idx="10">
                  <c:v>12.8</c:v>
                </c:pt>
                <c:pt idx="11">
                  <c:v>11.2</c:v>
                </c:pt>
                <c:pt idx="12">
                  <c:v>9.9</c:v>
                </c:pt>
                <c:pt idx="13">
                  <c:v>9.3000000000000007</c:v>
                </c:pt>
                <c:pt idx="14">
                  <c:v>9.1999999999999993</c:v>
                </c:pt>
                <c:pt idx="15">
                  <c:v>9.1</c:v>
                </c:pt>
                <c:pt idx="16">
                  <c:v>8.6</c:v>
                </c:pt>
                <c:pt idx="17">
                  <c:v>8.1</c:v>
                </c:pt>
                <c:pt idx="18">
                  <c:v>7</c:v>
                </c:pt>
                <c:pt idx="19">
                  <c:v>6.3</c:v>
                </c:pt>
                <c:pt idx="20">
                  <c:v>5.6</c:v>
                </c:pt>
                <c:pt idx="21">
                  <c:v>5.2</c:v>
                </c:pt>
                <c:pt idx="22">
                  <c:v>4.5999999999999996</c:v>
                </c:pt>
                <c:pt idx="23">
                  <c:v>3.9</c:v>
                </c:pt>
                <c:pt idx="24">
                  <c:v>3.9</c:v>
                </c:pt>
                <c:pt idx="25">
                  <c:v>3.8</c:v>
                </c:pt>
                <c:pt idx="26">
                  <c:v>2.6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6B-38D8-4114-893B-253D547B4B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6802432"/>
        <c:axId val="66803968"/>
      </c:lineChart>
      <c:catAx>
        <c:axId val="668024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KG"/>
          </a:p>
        </c:txPr>
        <c:crossAx val="66803968"/>
        <c:crosses val="autoZero"/>
        <c:auto val="1"/>
        <c:lblAlgn val="ctr"/>
        <c:lblOffset val="100"/>
        <c:noMultiLvlLbl val="0"/>
      </c:catAx>
      <c:valAx>
        <c:axId val="66803968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66802432"/>
        <c:crosses val="autoZero"/>
        <c:crossBetween val="between"/>
        <c:majorUnit val="20"/>
      </c:valAx>
    </c:plotArea>
    <c:legend>
      <c:legendPos val="b"/>
      <c:layout>
        <c:manualLayout>
          <c:xMode val="edge"/>
          <c:yMode val="edge"/>
          <c:x val="0"/>
          <c:y val="0.93083647152801552"/>
          <c:w val="0.99892925427638324"/>
          <c:h val="6.9162006923047664E-2"/>
        </c:manualLayout>
      </c:layout>
      <c:overlay val="0"/>
      <c:txPr>
        <a:bodyPr/>
        <a:lstStyle/>
        <a:p>
          <a:pPr>
            <a:defRPr sz="1100"/>
          </a:pPr>
          <a:endParaRPr lang="ru-KG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 b="1"/>
      </a:pPr>
      <a:endParaRPr lang="ru-KG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4867479800319168E-2"/>
          <c:y val="1.0689585594132228E-2"/>
          <c:w val="0.91283863368669105"/>
          <c:h val="0.85071574642126802"/>
        </c:manualLayout>
      </c:layout>
      <c:barChart>
        <c:barDir val="col"/>
        <c:grouping val="cluster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28262656"/>
        <c:axId val="128216448"/>
      </c:barChart>
      <c:catAx>
        <c:axId val="1282626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38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lang="en-US" sz="1200" b="1" i="0" u="none" strike="noStrike" baseline="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pPr>
            <a:endParaRPr lang="ru-KG"/>
          </a:p>
        </c:txPr>
        <c:crossAx val="12821644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2821644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338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lang="en-US" sz="600" b="1" i="0" u="none" strike="noStrike" baseline="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pPr>
            <a:endParaRPr lang="ru-KG"/>
          </a:p>
        </c:txPr>
        <c:crossAx val="128262656"/>
        <c:crosses val="autoZero"/>
        <c:crossBetween val="between"/>
      </c:valAx>
      <c:spPr>
        <a:noFill/>
        <a:ln w="27051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236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KG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регистрация!$Q$153</c:f>
              <c:strCache>
                <c:ptCount val="1"/>
                <c:pt idx="0">
                  <c:v>новые случаи ТБ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регистрация!$P$154:$P$166</c:f>
              <c:numCache>
                <c:formatCode>General</c:formatCode>
                <c:ptCount val="13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</c:numCache>
            </c:numRef>
          </c:cat>
          <c:val>
            <c:numRef>
              <c:f>регистрация!$Q$154:$Q$166</c:f>
              <c:numCache>
                <c:formatCode>0.0%</c:formatCode>
                <c:ptCount val="13"/>
                <c:pt idx="0">
                  <c:v>0.13200000000000001</c:v>
                </c:pt>
                <c:pt idx="1">
                  <c:v>0.13300000000000001</c:v>
                </c:pt>
                <c:pt idx="2">
                  <c:v>0.151</c:v>
                </c:pt>
                <c:pt idx="3">
                  <c:v>0.16900000000000001</c:v>
                </c:pt>
                <c:pt idx="4">
                  <c:v>0.26400000000000001</c:v>
                </c:pt>
                <c:pt idx="5">
                  <c:v>0.25700000000000001</c:v>
                </c:pt>
                <c:pt idx="6">
                  <c:v>0.27</c:v>
                </c:pt>
                <c:pt idx="7">
                  <c:v>0.25700000000000001</c:v>
                </c:pt>
                <c:pt idx="8">
                  <c:v>0.29399999999999998</c:v>
                </c:pt>
                <c:pt idx="9">
                  <c:v>0.27600000000000002</c:v>
                </c:pt>
                <c:pt idx="10">
                  <c:v>0.28799999999999998</c:v>
                </c:pt>
                <c:pt idx="11">
                  <c:v>0.23799999999999999</c:v>
                </c:pt>
                <c:pt idx="12">
                  <c:v>0.21600000000000003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3B6-4021-9643-FDBA3B63785B}"/>
            </c:ext>
          </c:extLst>
        </c:ser>
        <c:ser>
          <c:idx val="1"/>
          <c:order val="1"/>
          <c:tx>
            <c:strRef>
              <c:f>регистрация!$R$153</c:f>
              <c:strCache>
                <c:ptCount val="1"/>
                <c:pt idx="0">
                  <c:v>ранее леченые случаи ТБ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регистрация!$P$154:$P$166</c:f>
              <c:numCache>
                <c:formatCode>General</c:formatCode>
                <c:ptCount val="13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</c:numCache>
            </c:numRef>
          </c:cat>
          <c:val>
            <c:numRef>
              <c:f>регистрация!$R$154:$R$166</c:f>
              <c:numCache>
                <c:formatCode>0.0%</c:formatCode>
                <c:ptCount val="13"/>
                <c:pt idx="0">
                  <c:v>0.48599999999999999</c:v>
                </c:pt>
                <c:pt idx="1">
                  <c:v>0.47699999999999998</c:v>
                </c:pt>
                <c:pt idx="2">
                  <c:v>0.47099999999999997</c:v>
                </c:pt>
                <c:pt idx="3">
                  <c:v>0.48</c:v>
                </c:pt>
                <c:pt idx="4">
                  <c:v>0.54600000000000004</c:v>
                </c:pt>
                <c:pt idx="5">
                  <c:v>0.59799999999999998</c:v>
                </c:pt>
                <c:pt idx="6">
                  <c:v>0.6</c:v>
                </c:pt>
                <c:pt idx="7">
                  <c:v>0.61099999999999999</c:v>
                </c:pt>
                <c:pt idx="8">
                  <c:v>0.68400000000000005</c:v>
                </c:pt>
                <c:pt idx="9">
                  <c:v>0.59899999999999998</c:v>
                </c:pt>
                <c:pt idx="10">
                  <c:v>0.54800000000000004</c:v>
                </c:pt>
                <c:pt idx="11">
                  <c:v>0.46800000000000003</c:v>
                </c:pt>
                <c:pt idx="12">
                  <c:v>0.42499999999999999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3B6-4021-9643-FDBA3B6378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81580208"/>
        <c:axId val="481579552"/>
      </c:barChart>
      <c:catAx>
        <c:axId val="481580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G"/>
          </a:p>
        </c:txPr>
        <c:crossAx val="481579552"/>
        <c:crosses val="autoZero"/>
        <c:auto val="1"/>
        <c:lblAlgn val="ctr"/>
        <c:lblOffset val="100"/>
        <c:noMultiLvlLbl val="0"/>
      </c:catAx>
      <c:valAx>
        <c:axId val="48157955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crossAx val="4815802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G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G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609026914080426E-2"/>
          <c:y val="4.0315540147558733E-2"/>
          <c:w val="0.93066445652580831"/>
          <c:h val="0.78755350320522866"/>
        </c:manualLayout>
      </c:layout>
      <c:barChart>
        <c:barDir val="col"/>
        <c:grouping val="clustered"/>
        <c:varyColors val="0"/>
        <c:ser>
          <c:idx val="1"/>
          <c:order val="0"/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0.2037037037037036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8B5-4C2D-B118-27E2394D31A7}"/>
                </c:ext>
              </c:extLst>
            </c:dLbl>
            <c:dLbl>
              <c:idx val="1"/>
              <c:layout>
                <c:manualLayout>
                  <c:x val="-2.9134877310367565E-17"/>
                  <c:y val="0.2129629629629628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8B5-4C2D-B118-27E2394D31A7}"/>
                </c:ext>
              </c:extLst>
            </c:dLbl>
            <c:dLbl>
              <c:idx val="2"/>
              <c:layout>
                <c:manualLayout>
                  <c:x val="0"/>
                  <c:y val="0.2777777777777777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8B5-4C2D-B118-27E2394D31A7}"/>
                </c:ext>
              </c:extLst>
            </c:dLbl>
            <c:dLbl>
              <c:idx val="3"/>
              <c:layout>
                <c:manualLayout>
                  <c:x val="1.589193484306656E-3"/>
                  <c:y val="0.37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8B5-4C2D-B118-27E2394D31A7}"/>
                </c:ext>
              </c:extLst>
            </c:dLbl>
            <c:dLbl>
              <c:idx val="4"/>
              <c:layout>
                <c:manualLayout>
                  <c:x val="1.5891934843067143E-3"/>
                  <c:y val="0.3472222222222221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8B5-4C2D-B118-27E2394D31A7}"/>
                </c:ext>
              </c:extLst>
            </c:dLbl>
            <c:dLbl>
              <c:idx val="5"/>
              <c:layout>
                <c:manualLayout>
                  <c:x val="0"/>
                  <c:y val="0.361111111111111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8B5-4C2D-B118-27E2394D31A7}"/>
                </c:ext>
              </c:extLst>
            </c:dLbl>
            <c:dLbl>
              <c:idx val="6"/>
              <c:layout>
                <c:manualLayout>
                  <c:x val="1.5891934843065979E-3"/>
                  <c:y val="0.3472222222222221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8B5-4C2D-B118-27E2394D31A7}"/>
                </c:ext>
              </c:extLst>
            </c:dLbl>
            <c:dLbl>
              <c:idx val="7"/>
              <c:layout>
                <c:manualLayout>
                  <c:x val="-4.7675804529201428E-3"/>
                  <c:y val="0.319444444444444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8B5-4C2D-B118-27E2394D31A7}"/>
                </c:ext>
              </c:extLst>
            </c:dLbl>
            <c:dLbl>
              <c:idx val="8"/>
              <c:layout>
                <c:manualLayout>
                  <c:x val="5.5555555555555558E-3"/>
                  <c:y val="0.2916666666666666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8B5-4C2D-B118-27E2394D31A7}"/>
                </c:ext>
              </c:extLst>
            </c:dLbl>
            <c:dLbl>
              <c:idx val="9"/>
              <c:layout>
                <c:manualLayout>
                  <c:x val="0"/>
                  <c:y val="0.37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8B5-4C2D-B118-27E2394D31A7}"/>
                </c:ext>
              </c:extLst>
            </c:dLbl>
            <c:dLbl>
              <c:idx val="10"/>
              <c:layout>
                <c:manualLayout>
                  <c:x val="-3.1783869686134287E-3"/>
                  <c:y val="0.287037037037037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48B5-4C2D-B118-27E2394D31A7}"/>
                </c:ext>
              </c:extLst>
            </c:dLbl>
            <c:dLbl>
              <c:idx val="11"/>
              <c:layout>
                <c:manualLayout>
                  <c:x val="-2.7778351305611207E-3"/>
                  <c:y val="0.310185185185185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48B5-4C2D-B118-27E2394D31A7}"/>
                </c:ext>
              </c:extLst>
            </c:dLbl>
            <c:dLbl>
              <c:idx val="12"/>
              <c:layout>
                <c:manualLayout>
                  <c:x val="5.1681322909725678E-3"/>
                  <c:y val="0.3518518518518517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48B5-4C2D-B118-27E2394D31A7}"/>
                </c:ext>
              </c:extLst>
            </c:dLbl>
            <c:spPr>
              <a:solidFill>
                <a:schemeClr val="lt1"/>
              </a:solidFill>
              <a:ln w="12700" cap="flat" cmpd="sng" algn="ctr">
                <a:solidFill>
                  <a:schemeClr val="dk1"/>
                </a:solidFill>
                <a:prstDash val="solid"/>
                <a:miter lim="800000"/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0">
                <a:spAutoFit/>
              </a:bodyPr>
              <a:lstStyle/>
              <a:p>
                <a:pPr algn="ctr">
                  <a:defRPr sz="14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ellipse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Lit>
              <c:formatCode>General</c:formatCode>
              <c:ptCount val="13"/>
              <c:pt idx="0">
                <c:v>2010</c:v>
              </c:pt>
              <c:pt idx="1">
                <c:v>2011</c:v>
              </c:pt>
              <c:pt idx="2">
                <c:v>2012</c:v>
              </c:pt>
              <c:pt idx="3">
                <c:v>2013</c:v>
              </c:pt>
              <c:pt idx="4">
                <c:v>2014</c:v>
              </c:pt>
              <c:pt idx="5">
                <c:v>2015</c:v>
              </c:pt>
              <c:pt idx="6">
                <c:v>2016</c:v>
              </c:pt>
              <c:pt idx="7">
                <c:v>2017</c:v>
              </c:pt>
              <c:pt idx="8">
                <c:v>2018</c:v>
              </c:pt>
              <c:pt idx="9">
                <c:v>2019</c:v>
              </c:pt>
              <c:pt idx="10">
                <c:v>2020</c:v>
              </c:pt>
              <c:pt idx="11">
                <c:v>2021</c:v>
              </c:pt>
              <c:pt idx="12">
                <c:v>2022</c:v>
              </c:pt>
            </c:numLit>
          </c:cat>
          <c:val>
            <c:numRef>
              <c:f>Лист1!$C$2:$C$14</c:f>
              <c:numCache>
                <c:formatCode>General</c:formatCode>
                <c:ptCount val="13"/>
                <c:pt idx="0">
                  <c:v>441</c:v>
                </c:pt>
                <c:pt idx="1">
                  <c:v>492</c:v>
                </c:pt>
                <c:pt idx="2">
                  <c:v>775</c:v>
                </c:pt>
                <c:pt idx="3">
                  <c:v>1060</c:v>
                </c:pt>
                <c:pt idx="4">
                  <c:v>1125</c:v>
                </c:pt>
                <c:pt idx="5">
                  <c:v>1200</c:v>
                </c:pt>
                <c:pt idx="6">
                  <c:v>1163</c:v>
                </c:pt>
                <c:pt idx="7">
                  <c:v>1127</c:v>
                </c:pt>
                <c:pt idx="8">
                  <c:v>1062</c:v>
                </c:pt>
                <c:pt idx="9">
                  <c:v>1067</c:v>
                </c:pt>
                <c:pt idx="10">
                  <c:v>749</c:v>
                </c:pt>
                <c:pt idx="11">
                  <c:v>870</c:v>
                </c:pt>
                <c:pt idx="12">
                  <c:v>936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48B5-4C2D-B118-27E2394D31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36108127"/>
        <c:axId val="436099487"/>
      </c:barChart>
      <c:catAx>
        <c:axId val="436108127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G"/>
          </a:p>
        </c:txPr>
        <c:crossAx val="436099487"/>
        <c:crosses val="autoZero"/>
        <c:auto val="1"/>
        <c:lblAlgn val="ctr"/>
        <c:lblOffset val="100"/>
        <c:noMultiLvlLbl val="0"/>
      </c:catAx>
      <c:valAx>
        <c:axId val="436099487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436108127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G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7063315455133328E-2"/>
          <c:y val="3.408393120153435E-2"/>
          <c:w val="0.90704296473810342"/>
          <c:h val="0.8697712843837726"/>
        </c:manualLayout>
      </c:layout>
      <c:lineChart>
        <c:grouping val="standard"/>
        <c:varyColors val="0"/>
        <c:ser>
          <c:idx val="0"/>
          <c:order val="0"/>
          <c:tx>
            <c:strRef>
              <c:f>'Рез. лечения'!$G$51</c:f>
              <c:strCache>
                <c:ptCount val="1"/>
                <c:pt idx="0">
                  <c:v>Заболеваемость детей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G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'Рез. лечения'!$F$52:$F$58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'Рез. лечения'!$G$52:$G$58</c:f>
              <c:numCache>
                <c:formatCode>0.0</c:formatCode>
                <c:ptCount val="7"/>
                <c:pt idx="0">
                  <c:v>20.985796173778891</c:v>
                </c:pt>
                <c:pt idx="1">
                  <c:v>21.851503994916015</c:v>
                </c:pt>
                <c:pt idx="2">
                  <c:v>15.0980594610285</c:v>
                </c:pt>
                <c:pt idx="3">
                  <c:v>14.418881265003909</c:v>
                </c:pt>
                <c:pt idx="4">
                  <c:v>8.2950379083232413</c:v>
                </c:pt>
                <c:pt idx="5">
                  <c:v>10.816966071839138</c:v>
                </c:pt>
                <c:pt idx="6">
                  <c:v>14.7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66A-4282-BD1C-F3F4A90A94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09937904"/>
        <c:axId val="1709940816"/>
      </c:lineChart>
      <c:catAx>
        <c:axId val="1709937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G"/>
          </a:p>
        </c:txPr>
        <c:crossAx val="1709940816"/>
        <c:crosses val="autoZero"/>
        <c:auto val="1"/>
        <c:lblAlgn val="ctr"/>
        <c:lblOffset val="100"/>
        <c:noMultiLvlLbl val="0"/>
      </c:catAx>
      <c:valAx>
        <c:axId val="17099408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G"/>
          </a:p>
        </c:txPr>
        <c:crossAx val="1709937904"/>
        <c:crosses val="autoZero"/>
        <c:crossBetween val="between"/>
      </c:valAx>
      <c:spPr>
        <a:solidFill>
          <a:schemeClr val="lt1"/>
        </a:solidFill>
        <a:ln w="12700" cap="flat" cmpd="sng" algn="ctr">
          <a:solidFill>
            <a:schemeClr val="accent2"/>
          </a:solidFill>
          <a:prstDash val="solid"/>
          <a:miter lim="800000"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G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4218894564628519E-2"/>
          <c:y val="3.7723162651549312E-2"/>
          <c:w val="0.97344602347794185"/>
          <c:h val="0.6723474789878454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Успех лечения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chemeClr val="tx1"/>
              </a:solidFill>
            </a:ln>
          </c:spPr>
          <c:invertIfNegative val="0"/>
          <c:dLbls>
            <c:dLbl>
              <c:idx val="0"/>
              <c:layout>
                <c:manualLayout>
                  <c:x val="5.0516822897565469E-3"/>
                  <c:y val="3.27743934625759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D23-459A-95D2-7F50F65AE725}"/>
                </c:ext>
              </c:extLst>
            </c:dLbl>
            <c:dLbl>
              <c:idx val="1"/>
              <c:layout>
                <c:manualLayout>
                  <c:x val="0"/>
                  <c:y val="-8.34257288138297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D23-459A-95D2-7F50F65AE725}"/>
                </c:ext>
              </c:extLst>
            </c:dLbl>
            <c:dLbl>
              <c:idx val="2"/>
              <c:layout>
                <c:manualLayout>
                  <c:x val="2.5258411448782704E-3"/>
                  <c:y val="3.57538837773555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D23-459A-95D2-7F50F65AE725}"/>
                </c:ext>
              </c:extLst>
            </c:dLbl>
            <c:dLbl>
              <c:idx val="3"/>
              <c:layout>
                <c:manualLayout>
                  <c:x val="0"/>
                  <c:y val="-7.15077675547112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D23-459A-95D2-7F50F65AE725}"/>
                </c:ext>
              </c:extLst>
            </c:dLbl>
            <c:dLbl>
              <c:idx val="4"/>
              <c:layout>
                <c:manualLayout>
                  <c:x val="0"/>
                  <c:y val="3.5753883777355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D23-459A-95D2-7F50F65AE725}"/>
                </c:ext>
              </c:extLst>
            </c:dLbl>
            <c:dLbl>
              <c:idx val="5"/>
              <c:layout>
                <c:manualLayout>
                  <c:x val="0"/>
                  <c:y val="-7.44872578694908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D23-459A-95D2-7F50F65AE725}"/>
                </c:ext>
              </c:extLst>
            </c:dLbl>
            <c:dLbl>
              <c:idx val="6"/>
              <c:layout>
                <c:manualLayout>
                  <c:x val="-2.5258411448783628E-3"/>
                  <c:y val="3.27743934625758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D23-459A-95D2-7F50F65AE725}"/>
                </c:ext>
              </c:extLst>
            </c:dLbl>
            <c:dLbl>
              <c:idx val="7"/>
              <c:layout>
                <c:manualLayout>
                  <c:x val="-9.2613105437706251E-17"/>
                  <c:y val="-7.15077675547112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D23-459A-95D2-7F50F65AE725}"/>
                </c:ext>
              </c:extLst>
            </c:dLbl>
            <c:dLbl>
              <c:idx val="8"/>
              <c:layout>
                <c:manualLayout>
                  <c:x val="0"/>
                  <c:y val="2.68154128330166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6D23-459A-95D2-7F50F65AE725}"/>
                </c:ext>
              </c:extLst>
            </c:dLbl>
            <c:dLbl>
              <c:idx val="9"/>
              <c:layout>
                <c:manualLayout>
                  <c:x val="0"/>
                  <c:y val="-7.15077675547112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D23-459A-95D2-7F50F65AE725}"/>
                </c:ext>
              </c:extLst>
            </c:dLbl>
            <c:dLbl>
              <c:idx val="10"/>
              <c:layout>
                <c:manualLayout>
                  <c:x val="-5.0516822897567256E-3"/>
                  <c:y val="4.17128644069148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6D23-459A-95D2-7F50F65AE725}"/>
                </c:ext>
              </c:extLst>
            </c:dLbl>
            <c:dLbl>
              <c:idx val="11"/>
              <c:layout>
                <c:manualLayout>
                  <c:x val="2.5258411448782704E-3"/>
                  <c:y val="-5.06513353512537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6D23-459A-95D2-7F50F65AE725}"/>
                </c:ext>
              </c:extLst>
            </c:dLbl>
            <c:spPr>
              <a:solidFill>
                <a:schemeClr val="lt1"/>
              </a:solidFill>
              <a:ln w="12700" cap="flat" cmpd="sng" algn="ctr">
                <a:solidFill>
                  <a:schemeClr val="accent1"/>
                </a:solidFill>
                <a:prstDash val="solid"/>
                <a:miter lim="800000"/>
              </a:ln>
              <a:effectLst/>
            </c:spPr>
            <c:txPr>
              <a:bodyPr/>
              <a:lstStyle/>
              <a:p>
                <a:pPr>
                  <a:defRPr sz="14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Лист1!$A$2:$A$13</c:f>
              <c:numCache>
                <c:formatCode>General</c:formatCode>
                <c:ptCount val="12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</c:numCache>
            </c:num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81.099999999999994</c:v>
                </c:pt>
                <c:pt idx="1">
                  <c:v>82.4</c:v>
                </c:pt>
                <c:pt idx="2">
                  <c:v>82.5</c:v>
                </c:pt>
                <c:pt idx="3">
                  <c:v>81.2</c:v>
                </c:pt>
                <c:pt idx="4" formatCode="0.0">
                  <c:v>82</c:v>
                </c:pt>
                <c:pt idx="5">
                  <c:v>80.5</c:v>
                </c:pt>
                <c:pt idx="6">
                  <c:v>81.2</c:v>
                </c:pt>
                <c:pt idx="7">
                  <c:v>81.2</c:v>
                </c:pt>
                <c:pt idx="8">
                  <c:v>79.900000000000006</c:v>
                </c:pt>
                <c:pt idx="9">
                  <c:v>81.2</c:v>
                </c:pt>
                <c:pt idx="10">
                  <c:v>84.3</c:v>
                </c:pt>
                <c:pt idx="11">
                  <c:v>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3F0-428C-89C0-30870FE380F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Потеряно для наблюдения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invertIfNegative val="0"/>
          <c:dLbls>
            <c:dLbl>
              <c:idx val="1"/>
              <c:layout>
                <c:manualLayout>
                  <c:x val="0"/>
                  <c:y val="1.65881125927938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6D23-459A-95D2-7F50F65AE725}"/>
                </c:ext>
              </c:extLst>
            </c:dLbl>
            <c:dLbl>
              <c:idx val="2"/>
              <c:layout>
                <c:manualLayout>
                  <c:x val="0"/>
                  <c:y val="3.04115397534553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6D23-459A-95D2-7F50F65AE725}"/>
                </c:ext>
              </c:extLst>
            </c:dLbl>
            <c:dLbl>
              <c:idx val="3"/>
              <c:layout>
                <c:manualLayout>
                  <c:x val="-4.069852474222759E-17"/>
                  <c:y val="2.48821688891907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6D23-459A-95D2-7F50F65AE725}"/>
                </c:ext>
              </c:extLst>
            </c:dLbl>
            <c:dLbl>
              <c:idx val="4"/>
              <c:layout>
                <c:manualLayout>
                  <c:x val="-6.6598355282823174E-3"/>
                  <c:y val="3.87055960498522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6D23-459A-95D2-7F50F65AE725}"/>
                </c:ext>
              </c:extLst>
            </c:dLbl>
            <c:dLbl>
              <c:idx val="5"/>
              <c:layout>
                <c:manualLayout>
                  <c:x val="0"/>
                  <c:y val="3.04115397534553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6D23-459A-95D2-7F50F65AE725}"/>
                </c:ext>
              </c:extLst>
            </c:dLbl>
            <c:dLbl>
              <c:idx val="6"/>
              <c:layout>
                <c:manualLayout>
                  <c:x val="-1.109972588047046E-2"/>
                  <c:y val="3.31762251855876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6D23-459A-95D2-7F50F65AE725}"/>
                </c:ext>
              </c:extLst>
            </c:dLbl>
            <c:dLbl>
              <c:idx val="7"/>
              <c:layout>
                <c:manualLayout>
                  <c:x val="-8.139704948445518E-17"/>
                  <c:y val="2.4882168889190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6D23-459A-95D2-7F50F65AE725}"/>
                </c:ext>
              </c:extLst>
            </c:dLbl>
            <c:dLbl>
              <c:idx val="8"/>
              <c:layout>
                <c:manualLayout>
                  <c:x val="0"/>
                  <c:y val="1.93527980249261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6D23-459A-95D2-7F50F65AE725}"/>
                </c:ext>
              </c:extLst>
            </c:dLbl>
            <c:dLbl>
              <c:idx val="9"/>
              <c:layout>
                <c:manualLayout>
                  <c:x val="0"/>
                  <c:y val="2.48821688891907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6D23-459A-95D2-7F50F65AE725}"/>
                </c:ext>
              </c:extLst>
            </c:dLbl>
            <c:dLbl>
              <c:idx val="10"/>
              <c:layout>
                <c:manualLayout>
                  <c:x val="0"/>
                  <c:y val="2.2117483457058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6D23-459A-95D2-7F50F65AE725}"/>
                </c:ext>
              </c:extLst>
            </c:dLbl>
            <c:dLbl>
              <c:idx val="11"/>
              <c:layout>
                <c:manualLayout>
                  <c:x val="0"/>
                  <c:y val="2.76468543213230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6D23-459A-95D2-7F50F65AE725}"/>
                </c:ext>
              </c:extLst>
            </c:dLbl>
            <c:spPr>
              <a:solidFill>
                <a:schemeClr val="lt1"/>
              </a:solidFill>
              <a:ln w="12700" cap="flat" cmpd="sng" algn="ctr">
                <a:solidFill>
                  <a:schemeClr val="dk1"/>
                </a:solidFill>
                <a:prstDash val="solid"/>
                <a:miter lim="800000"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Лист1!$A$2:$A$13</c:f>
              <c:numCache>
                <c:formatCode>General</c:formatCode>
                <c:ptCount val="12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</c:numCache>
            </c:numRef>
          </c:cat>
          <c:val>
            <c:numRef>
              <c:f>Лист1!$C$2:$C$13</c:f>
              <c:numCache>
                <c:formatCode>General</c:formatCode>
                <c:ptCount val="12"/>
                <c:pt idx="0">
                  <c:v>6.2</c:v>
                </c:pt>
                <c:pt idx="1">
                  <c:v>5.3</c:v>
                </c:pt>
                <c:pt idx="2">
                  <c:v>5.4</c:v>
                </c:pt>
                <c:pt idx="3">
                  <c:v>6.2</c:v>
                </c:pt>
                <c:pt idx="4">
                  <c:v>9.5</c:v>
                </c:pt>
                <c:pt idx="5">
                  <c:v>10.1</c:v>
                </c:pt>
                <c:pt idx="6">
                  <c:v>9.6999999999999993</c:v>
                </c:pt>
                <c:pt idx="7">
                  <c:v>10.4</c:v>
                </c:pt>
                <c:pt idx="8">
                  <c:v>9.4</c:v>
                </c:pt>
                <c:pt idx="9">
                  <c:v>9.1</c:v>
                </c:pt>
                <c:pt idx="10">
                  <c:v>5.8</c:v>
                </c:pt>
                <c:pt idx="11">
                  <c:v>8.8000000000000007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3F0-428C-89C0-30870FE380FF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Неэффективное лечение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invertIfNegative val="0"/>
          <c:dLbls>
            <c:dLbl>
              <c:idx val="11"/>
              <c:layout>
                <c:manualLayout>
                  <c:x val="-2.2199451760940921E-3"/>
                  <c:y val="-2.764685432132318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6D23-459A-95D2-7F50F65AE725}"/>
                </c:ext>
              </c:extLst>
            </c:dLbl>
            <c:spPr>
              <a:noFill/>
              <a:ln w="12700" cap="flat" cmpd="sng" algn="ctr">
                <a:solidFill>
                  <a:schemeClr val="dk1"/>
                </a:solidFill>
                <a:prstDash val="solid"/>
                <a:miter lim="800000"/>
              </a:ln>
              <a:effectLst/>
            </c:spPr>
            <c:txPr>
              <a:bodyPr/>
              <a:lstStyle/>
              <a:p>
                <a:pPr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Лист1!$A$2:$A$13</c:f>
              <c:numCache>
                <c:formatCode>General</c:formatCode>
                <c:ptCount val="12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</c:numCache>
            </c:numRef>
          </c:cat>
          <c:val>
            <c:numRef>
              <c:f>Лист1!$D$2:$D$13</c:f>
              <c:numCache>
                <c:formatCode>General</c:formatCode>
                <c:ptCount val="12"/>
                <c:pt idx="0">
                  <c:v>6.4</c:v>
                </c:pt>
                <c:pt idx="1">
                  <c:v>6.5</c:v>
                </c:pt>
                <c:pt idx="2">
                  <c:v>3.5</c:v>
                </c:pt>
                <c:pt idx="3">
                  <c:v>2.2000000000000002</c:v>
                </c:pt>
                <c:pt idx="4" formatCode="0.0">
                  <c:v>3</c:v>
                </c:pt>
                <c:pt idx="5">
                  <c:v>3.4</c:v>
                </c:pt>
                <c:pt idx="6">
                  <c:v>3.6</c:v>
                </c:pt>
                <c:pt idx="7">
                  <c:v>3.1</c:v>
                </c:pt>
                <c:pt idx="8">
                  <c:v>3.9</c:v>
                </c:pt>
                <c:pt idx="9">
                  <c:v>3.7</c:v>
                </c:pt>
                <c:pt idx="10">
                  <c:v>3.4</c:v>
                </c:pt>
                <c:pt idx="11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3F0-428C-89C0-30870FE380FF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Умерло</c:v>
                </c:pt>
              </c:strCache>
            </c:strRef>
          </c:tx>
          <c:spPr>
            <a:ln>
              <a:solidFill>
                <a:schemeClr val="tx1">
                  <a:lumMod val="65000"/>
                  <a:lumOff val="35000"/>
                </a:schemeClr>
              </a:solidFill>
            </a:ln>
          </c:spPr>
          <c:invertIfNegative val="0"/>
          <c:dLbls>
            <c:dLbl>
              <c:idx val="11"/>
              <c:layout>
                <c:manualLayout>
                  <c:x val="0"/>
                  <c:y val="-5.52937086426461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6D23-459A-95D2-7F50F65AE72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n-US" sz="1200">
                    <a:solidFill>
                      <a:schemeClr val="tx1"/>
                    </a:solidFill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Лист1!$A$2:$A$13</c:f>
              <c:numCache>
                <c:formatCode>General</c:formatCode>
                <c:ptCount val="12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</c:numCache>
            </c:numRef>
          </c:cat>
          <c:val>
            <c:numRef>
              <c:f>Лист1!$E$2:$E$13</c:f>
              <c:numCache>
                <c:formatCode>General</c:formatCode>
                <c:ptCount val="12"/>
                <c:pt idx="0">
                  <c:v>3.9</c:v>
                </c:pt>
                <c:pt idx="1">
                  <c:v>3.5</c:v>
                </c:pt>
                <c:pt idx="2">
                  <c:v>5.2</c:v>
                </c:pt>
                <c:pt idx="3">
                  <c:v>6.1</c:v>
                </c:pt>
                <c:pt idx="4">
                  <c:v>5.5</c:v>
                </c:pt>
                <c:pt idx="5">
                  <c:v>5.9</c:v>
                </c:pt>
                <c:pt idx="6">
                  <c:v>5.2</c:v>
                </c:pt>
                <c:pt idx="7">
                  <c:v>4.9000000000000004</c:v>
                </c:pt>
                <c:pt idx="8">
                  <c:v>6</c:v>
                </c:pt>
                <c:pt idx="9">
                  <c:v>5.7</c:v>
                </c:pt>
                <c:pt idx="10">
                  <c:v>6.4</c:v>
                </c:pt>
                <c:pt idx="11">
                  <c:v>7.1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3F0-428C-89C0-30870FE380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6007040"/>
        <c:axId val="63116928"/>
      </c:barChart>
      <c:catAx>
        <c:axId val="660070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0" vert="horz"/>
          <a:lstStyle/>
          <a:p>
            <a:pPr>
              <a:defRPr sz="1200">
                <a:solidFill>
                  <a:schemeClr val="tx1"/>
                </a:solidFill>
              </a:defRPr>
            </a:pPr>
            <a:endParaRPr lang="ru-KG"/>
          </a:p>
        </c:txPr>
        <c:crossAx val="63116928"/>
        <c:crosses val="autoZero"/>
        <c:auto val="1"/>
        <c:lblAlgn val="ctr"/>
        <c:lblOffset val="100"/>
        <c:noMultiLvlLbl val="0"/>
      </c:catAx>
      <c:valAx>
        <c:axId val="63116928"/>
        <c:scaling>
          <c:orientation val="minMax"/>
          <c:max val="100"/>
        </c:scaling>
        <c:delete val="1"/>
        <c:axPos val="l"/>
        <c:numFmt formatCode="General" sourceLinked="1"/>
        <c:majorTickMark val="out"/>
        <c:minorTickMark val="none"/>
        <c:tickLblPos val="nextTo"/>
        <c:crossAx val="6600704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4.8145441625923033E-2"/>
          <c:y val="0.88817198650361273"/>
          <c:w val="0.91724434467695115"/>
          <c:h val="0.11182801349638731"/>
        </c:manualLayout>
      </c:layout>
      <c:overlay val="0"/>
      <c:txPr>
        <a:bodyPr/>
        <a:lstStyle/>
        <a:p>
          <a:pPr>
            <a:defRPr sz="1200">
              <a:solidFill>
                <a:schemeClr val="tx1"/>
              </a:solidFill>
            </a:defRPr>
          </a:pPr>
          <a:endParaRPr lang="ru-KG"/>
        </a:p>
      </c:txPr>
    </c:legend>
    <c:plotVisOnly val="1"/>
    <c:dispBlanksAs val="gap"/>
    <c:showDLblsOverMax val="0"/>
  </c:chart>
  <c:txPr>
    <a:bodyPr/>
    <a:lstStyle/>
    <a:p>
      <a:pPr>
        <a:defRPr sz="1800" b="1">
          <a:solidFill>
            <a:schemeClr val="bg1"/>
          </a:solidFill>
        </a:defRPr>
      </a:pPr>
      <a:endParaRPr lang="ru-KG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6387396622890623E-2"/>
          <c:y val="3.0831228624714786E-2"/>
          <c:w val="0.96663733114962891"/>
          <c:h val="0.6811345825182255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Успех лечения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spPr>
              <a:solidFill>
                <a:schemeClr val="lt1"/>
              </a:solidFill>
              <a:ln w="12700" cap="flat" cmpd="sng" algn="ctr">
                <a:solidFill>
                  <a:schemeClr val="accent1"/>
                </a:solidFill>
                <a:prstDash val="solid"/>
                <a:miter lim="800000"/>
              </a:ln>
              <a:effectLst/>
            </c:spPr>
            <c:txPr>
              <a:bodyPr/>
              <a:lstStyle/>
              <a:p>
                <a:pPr>
                  <a:defRPr sz="14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Лист1!$A$2:$A$12</c:f>
              <c:numCache>
                <c:formatCode>General</c:formatCode>
                <c:ptCount val="1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Лист1!$B$2:$B$12</c:f>
              <c:numCache>
                <c:formatCode>0.0</c:formatCode>
                <c:ptCount val="11"/>
                <c:pt idx="0" formatCode="General">
                  <c:v>53.5</c:v>
                </c:pt>
                <c:pt idx="1">
                  <c:v>56.9</c:v>
                </c:pt>
                <c:pt idx="2" formatCode="General">
                  <c:v>62.7</c:v>
                </c:pt>
                <c:pt idx="3">
                  <c:v>58</c:v>
                </c:pt>
                <c:pt idx="4" formatCode="General">
                  <c:v>56.1</c:v>
                </c:pt>
                <c:pt idx="5" formatCode="General">
                  <c:v>53.7</c:v>
                </c:pt>
                <c:pt idx="6" formatCode="General">
                  <c:v>53.3</c:v>
                </c:pt>
                <c:pt idx="7" formatCode="General">
                  <c:v>55.8</c:v>
                </c:pt>
                <c:pt idx="8" formatCode="General">
                  <c:v>62.2</c:v>
                </c:pt>
                <c:pt idx="9" formatCode="General">
                  <c:v>71.900000000000006</c:v>
                </c:pt>
                <c:pt idx="10" formatCode="General">
                  <c:v>71.400000000000006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F43-4338-BF67-A21954B3880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Потеряно для наблюдения</c:v>
                </c:pt>
              </c:strCache>
            </c:strRef>
          </c:tx>
          <c:spPr>
            <a:solidFill>
              <a:srgbClr val="996600"/>
            </a:solidFill>
          </c:spPr>
          <c:invertIfNegative val="0"/>
          <c:dLbls>
            <c:spPr>
              <a:solidFill>
                <a:schemeClr val="lt1"/>
              </a:solidFill>
              <a:ln w="12700" cap="flat" cmpd="sng" algn="ctr">
                <a:solidFill>
                  <a:schemeClr val="dk1"/>
                </a:solidFill>
                <a:prstDash val="solid"/>
                <a:miter lim="800000"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Лист1!$A$2:$A$12</c:f>
              <c:numCache>
                <c:formatCode>General</c:formatCode>
                <c:ptCount val="1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Лист1!$C$2:$C$12</c:f>
              <c:numCache>
                <c:formatCode>General</c:formatCode>
                <c:ptCount val="11"/>
                <c:pt idx="0">
                  <c:v>23.1</c:v>
                </c:pt>
                <c:pt idx="1">
                  <c:v>21.5</c:v>
                </c:pt>
                <c:pt idx="2" formatCode="0.0">
                  <c:v>16.399999999999999</c:v>
                </c:pt>
                <c:pt idx="3" formatCode="0.0">
                  <c:v>20</c:v>
                </c:pt>
                <c:pt idx="4">
                  <c:v>22.5</c:v>
                </c:pt>
                <c:pt idx="5">
                  <c:v>23.1</c:v>
                </c:pt>
                <c:pt idx="6">
                  <c:v>23.7</c:v>
                </c:pt>
                <c:pt idx="7">
                  <c:v>21.9</c:v>
                </c:pt>
                <c:pt idx="8">
                  <c:v>19.7</c:v>
                </c:pt>
                <c:pt idx="9">
                  <c:v>17.8</c:v>
                </c:pt>
                <c:pt idx="10">
                  <c:v>17.5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AF43-4338-BF67-A21954B3880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Неэффективное лечение</c:v>
                </c:pt>
              </c:strCache>
            </c:strRef>
          </c:tx>
          <c:invertIfNegative val="0"/>
          <c:dLbls>
            <c:spPr>
              <a:noFill/>
              <a:ln w="12700" cap="flat" cmpd="sng" algn="ctr">
                <a:solidFill>
                  <a:schemeClr val="dk1"/>
                </a:solidFill>
                <a:prstDash val="solid"/>
                <a:miter lim="800000"/>
              </a:ln>
              <a:effectLst/>
            </c:spPr>
            <c:txPr>
              <a:bodyPr/>
              <a:lstStyle/>
              <a:p>
                <a:pPr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Лист1!$A$2:$A$12</c:f>
              <c:numCache>
                <c:formatCode>General</c:formatCode>
                <c:ptCount val="1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Лист1!$D$2:$D$12</c:f>
              <c:numCache>
                <c:formatCode>General</c:formatCode>
                <c:ptCount val="11"/>
                <c:pt idx="0">
                  <c:v>14.7</c:v>
                </c:pt>
                <c:pt idx="1">
                  <c:v>14</c:v>
                </c:pt>
                <c:pt idx="2">
                  <c:v>12.3</c:v>
                </c:pt>
                <c:pt idx="3" formatCode="0.0">
                  <c:v>15</c:v>
                </c:pt>
                <c:pt idx="4">
                  <c:v>9.1</c:v>
                </c:pt>
                <c:pt idx="5">
                  <c:v>10.7</c:v>
                </c:pt>
                <c:pt idx="6">
                  <c:v>11.9</c:v>
                </c:pt>
                <c:pt idx="7">
                  <c:v>10.9</c:v>
                </c:pt>
                <c:pt idx="8">
                  <c:v>7.7</c:v>
                </c:pt>
                <c:pt idx="9">
                  <c:v>3.6</c:v>
                </c:pt>
                <c:pt idx="10">
                  <c:v>4.2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F43-4338-BF67-A21954B3880E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Умерло</c:v>
                </c:pt>
              </c:strCache>
            </c:strRef>
          </c:tx>
          <c:spPr>
            <a:ln>
              <a:solidFill>
                <a:schemeClr val="tx1">
                  <a:lumMod val="65000"/>
                  <a:lumOff val="35000"/>
                </a:schemeClr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tx1"/>
                    </a:solidFill>
                  </a:defRPr>
                </a:pPr>
                <a:endParaRPr lang="ru-K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Лист1!$A$2:$A$12</c:f>
              <c:numCache>
                <c:formatCode>General</c:formatCode>
                <c:ptCount val="1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Лист1!$E$2:$E$12</c:f>
              <c:numCache>
                <c:formatCode>General</c:formatCode>
                <c:ptCount val="11"/>
                <c:pt idx="0">
                  <c:v>7.94</c:v>
                </c:pt>
                <c:pt idx="1">
                  <c:v>7.11</c:v>
                </c:pt>
                <c:pt idx="2">
                  <c:v>8.6</c:v>
                </c:pt>
                <c:pt idx="3" formatCode="0.0">
                  <c:v>7</c:v>
                </c:pt>
                <c:pt idx="4">
                  <c:v>12.3</c:v>
                </c:pt>
                <c:pt idx="5">
                  <c:v>12.5</c:v>
                </c:pt>
                <c:pt idx="6">
                  <c:v>11.6</c:v>
                </c:pt>
                <c:pt idx="7">
                  <c:v>11.2</c:v>
                </c:pt>
                <c:pt idx="8">
                  <c:v>10.3</c:v>
                </c:pt>
                <c:pt idx="9">
                  <c:v>6.7</c:v>
                </c:pt>
                <c:pt idx="10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AF43-4338-BF67-A21954B388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6009088"/>
        <c:axId val="66077248"/>
      </c:barChart>
      <c:catAx>
        <c:axId val="660090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chemeClr val="tx1"/>
                </a:solidFill>
              </a:defRPr>
            </a:pPr>
            <a:endParaRPr lang="ru-KG"/>
          </a:p>
        </c:txPr>
        <c:crossAx val="66077248"/>
        <c:crosses val="autoZero"/>
        <c:auto val="1"/>
        <c:lblAlgn val="ctr"/>
        <c:lblOffset val="100"/>
        <c:noMultiLvlLbl val="0"/>
      </c:catAx>
      <c:valAx>
        <c:axId val="66077248"/>
        <c:scaling>
          <c:orientation val="minMax"/>
          <c:max val="100"/>
        </c:scaling>
        <c:delete val="1"/>
        <c:axPos val="l"/>
        <c:numFmt formatCode="0" sourceLinked="0"/>
        <c:majorTickMark val="out"/>
        <c:minorTickMark val="none"/>
        <c:tickLblPos val="nextTo"/>
        <c:crossAx val="6600908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8.7959074560124431E-2"/>
          <c:y val="0.85905234791023033"/>
          <c:w val="0.89999997086840411"/>
          <c:h val="0.14094757126525759"/>
        </c:manualLayout>
      </c:layout>
      <c:overlay val="0"/>
      <c:txPr>
        <a:bodyPr/>
        <a:lstStyle/>
        <a:p>
          <a:pPr>
            <a:defRPr sz="1200">
              <a:solidFill>
                <a:schemeClr val="tx1"/>
              </a:solidFill>
            </a:defRPr>
          </a:pPr>
          <a:endParaRPr lang="ru-KG"/>
        </a:p>
      </c:txPr>
    </c:legend>
    <c:plotVisOnly val="1"/>
    <c:dispBlanksAs val="gap"/>
    <c:showDLblsOverMax val="0"/>
  </c:chart>
  <c:txPr>
    <a:bodyPr/>
    <a:lstStyle/>
    <a:p>
      <a:pPr>
        <a:defRPr sz="1800" b="1">
          <a:solidFill>
            <a:schemeClr val="bg1"/>
          </a:solidFill>
        </a:defRPr>
      </a:pPr>
      <a:endParaRPr lang="ru-KG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C66880-7810-4926-873A-1F1FF992A162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158CCAB-75B6-4572-9D27-FD0275393AA7}">
      <dgm:prSet phldrT="[Текст]" custT="1"/>
      <dgm:spPr/>
      <dgm:t>
        <a:bodyPr/>
        <a:lstStyle/>
        <a:p>
          <a:endParaRPr lang="ru-RU" sz="1800" b="0" dirty="0"/>
        </a:p>
        <a:p>
          <a:r>
            <a:rPr lang="ru-RU" sz="1800" b="0" dirty="0"/>
            <a:t>Страна использует быстрые молекулярные тесты</a:t>
          </a:r>
        </a:p>
        <a:p>
          <a:r>
            <a:rPr lang="ru-RU" sz="1800" b="0" dirty="0"/>
            <a:t>Имеется 25 платформ </a:t>
          </a:r>
          <a:r>
            <a:rPr lang="en-US" sz="1800" b="0" dirty="0"/>
            <a:t>GeneXpert, </a:t>
          </a:r>
          <a:r>
            <a:rPr lang="ru-RU" sz="1800" b="0" dirty="0"/>
            <a:t>Хайн-тест к ПТП </a:t>
          </a:r>
          <a:r>
            <a:rPr lang="en-US" sz="1800" b="0" dirty="0"/>
            <a:t>1- </a:t>
          </a:r>
          <a:r>
            <a:rPr lang="ru-RU" sz="1800" b="0" dirty="0"/>
            <a:t> и 2-го ряда, проводится ТЛЧ к новым и перепрофилированным  ПТП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b="1" dirty="0"/>
        </a:p>
      </dgm:t>
    </dgm:pt>
    <dgm:pt modelId="{D68D946E-2F92-4209-89F5-F1F1B525F9F7}" type="parTrans" cxnId="{5CFCD888-4204-4D46-83F4-48A7C8F2F1A8}">
      <dgm:prSet/>
      <dgm:spPr/>
      <dgm:t>
        <a:bodyPr/>
        <a:lstStyle/>
        <a:p>
          <a:endParaRPr lang="ru-RU" sz="1800" b="1"/>
        </a:p>
      </dgm:t>
    </dgm:pt>
    <dgm:pt modelId="{3FFC321D-EFA6-41E9-B70F-120A4B813F64}" type="sibTrans" cxnId="{5CFCD888-4204-4D46-83F4-48A7C8F2F1A8}">
      <dgm:prSet/>
      <dgm:spPr/>
      <dgm:t>
        <a:bodyPr/>
        <a:lstStyle/>
        <a:p>
          <a:endParaRPr lang="ru-RU" sz="1800" b="1"/>
        </a:p>
      </dgm:t>
    </dgm:pt>
    <dgm:pt modelId="{0E72009F-E056-43A7-89A5-06337DBEF432}">
      <dgm:prSet custT="1"/>
      <dgm:spPr/>
      <dgm:t>
        <a:bodyPr/>
        <a:lstStyle/>
        <a:p>
          <a:pPr algn="ctr"/>
          <a:endParaRPr lang="ru-RU" sz="1800" b="1" dirty="0"/>
        </a:p>
        <a:p>
          <a:pPr algn="l"/>
          <a:r>
            <a:rPr lang="ru-RU" sz="1800" b="0" dirty="0"/>
            <a:t>НРЛ в октябре 2022 года прошла международную аккредитацию на соответствие требованиям ИСО 15189</a:t>
          </a:r>
        </a:p>
      </dgm:t>
    </dgm:pt>
    <dgm:pt modelId="{690E22F0-C305-40AA-9908-8CA89847F4A5}" type="parTrans" cxnId="{832FD8AE-49B2-406C-9ECD-B0A8EEB0E01A}">
      <dgm:prSet/>
      <dgm:spPr/>
      <dgm:t>
        <a:bodyPr/>
        <a:lstStyle/>
        <a:p>
          <a:endParaRPr lang="ru-RU" sz="1800" b="1"/>
        </a:p>
      </dgm:t>
    </dgm:pt>
    <dgm:pt modelId="{B881B7B5-E062-4633-AFBC-DC8417042490}" type="sibTrans" cxnId="{832FD8AE-49B2-406C-9ECD-B0A8EEB0E01A}">
      <dgm:prSet/>
      <dgm:spPr/>
      <dgm:t>
        <a:bodyPr/>
        <a:lstStyle/>
        <a:p>
          <a:endParaRPr lang="ru-RU" sz="1800" b="1"/>
        </a:p>
      </dgm:t>
    </dgm:pt>
    <dgm:pt modelId="{E175BC7A-BE54-496E-A3C6-7EAD19202CF3}">
      <dgm:prSet custT="1"/>
      <dgm:spPr/>
      <dgm:t>
        <a:bodyPr/>
        <a:lstStyle/>
        <a:p>
          <a:pPr algn="l"/>
          <a:r>
            <a:rPr lang="ru-RU" sz="1800" b="0" dirty="0"/>
            <a:t>По всей стране внедрена система транспортировки биологического материала и ПТП  с государственным финансированием</a:t>
          </a:r>
        </a:p>
      </dgm:t>
    </dgm:pt>
    <dgm:pt modelId="{B22E72FB-7A41-40E2-BBE6-C613DB9716A0}" type="parTrans" cxnId="{E85CC08D-D736-4361-81C1-0A1E3C4D8754}">
      <dgm:prSet/>
      <dgm:spPr/>
      <dgm:t>
        <a:bodyPr/>
        <a:lstStyle/>
        <a:p>
          <a:endParaRPr lang="ru-RU"/>
        </a:p>
      </dgm:t>
    </dgm:pt>
    <dgm:pt modelId="{9F941A69-6EA5-4D7F-906B-8A178D1638D6}" type="sibTrans" cxnId="{E85CC08D-D736-4361-81C1-0A1E3C4D8754}">
      <dgm:prSet/>
      <dgm:spPr/>
      <dgm:t>
        <a:bodyPr/>
        <a:lstStyle/>
        <a:p>
          <a:endParaRPr lang="ru-RU"/>
        </a:p>
      </dgm:t>
    </dgm:pt>
    <dgm:pt modelId="{71F5E54A-CD4B-4F93-8C14-BA30E5A75069}">
      <dgm:prSet/>
      <dgm:spPr/>
      <dgm:t>
        <a:bodyPr/>
        <a:lstStyle/>
        <a:p>
          <a:pPr algn="l"/>
          <a:r>
            <a:rPr lang="ru-RU" dirty="0"/>
            <a:t>Разработана и </a:t>
          </a:r>
          <a:r>
            <a:rPr lang="ru-RU" dirty="0" err="1"/>
            <a:t>валидирована</a:t>
          </a:r>
          <a:r>
            <a:rPr lang="ru-RU" dirty="0"/>
            <a:t> методика стул теста для диагностики ТБ у детей </a:t>
          </a:r>
          <a:endParaRPr lang="en-US" dirty="0"/>
        </a:p>
      </dgm:t>
    </dgm:pt>
    <dgm:pt modelId="{6F9282D2-87CC-4975-8D21-63FBC30786E5}" type="parTrans" cxnId="{0C6FA79C-97B1-4B93-A0FB-7FA1650FBB6D}">
      <dgm:prSet/>
      <dgm:spPr/>
      <dgm:t>
        <a:bodyPr/>
        <a:lstStyle/>
        <a:p>
          <a:endParaRPr lang="en-US"/>
        </a:p>
      </dgm:t>
    </dgm:pt>
    <dgm:pt modelId="{9C6E91F9-EA9C-4592-AFBF-8D389157220D}" type="sibTrans" cxnId="{0C6FA79C-97B1-4B93-A0FB-7FA1650FBB6D}">
      <dgm:prSet/>
      <dgm:spPr/>
      <dgm:t>
        <a:bodyPr/>
        <a:lstStyle/>
        <a:p>
          <a:endParaRPr lang="en-US"/>
        </a:p>
      </dgm:t>
    </dgm:pt>
    <dgm:pt modelId="{38D49C85-BBAE-48E1-9A2D-9850EB2A0F4E}">
      <dgm:prSet/>
      <dgm:spPr/>
      <dgm:t>
        <a:bodyPr/>
        <a:lstStyle/>
        <a:p>
          <a:pPr algn="l"/>
          <a:r>
            <a:rPr lang="ru-RU" b="0" dirty="0"/>
            <a:t>Планируется использование методики секвенирования генома </a:t>
          </a:r>
          <a:r>
            <a:rPr lang="en-US" b="0" i="1" dirty="0" err="1"/>
            <a:t>M.Tuberculosis</a:t>
          </a:r>
          <a:r>
            <a:rPr lang="ru-RU" b="0" i="1" dirty="0"/>
            <a:t> в программных целях</a:t>
          </a:r>
        </a:p>
      </dgm:t>
    </dgm:pt>
    <dgm:pt modelId="{4449A165-133A-40C5-8389-F2F56C358FDC}" type="parTrans" cxnId="{64D72F17-56BC-47FA-BC11-7B2135A01DFF}">
      <dgm:prSet/>
      <dgm:spPr/>
      <dgm:t>
        <a:bodyPr/>
        <a:lstStyle/>
        <a:p>
          <a:endParaRPr lang="en-US"/>
        </a:p>
      </dgm:t>
    </dgm:pt>
    <dgm:pt modelId="{DE623B7D-B8E9-4EC3-9B0C-0BF7082751FB}" type="sibTrans" cxnId="{64D72F17-56BC-47FA-BC11-7B2135A01DFF}">
      <dgm:prSet/>
      <dgm:spPr/>
      <dgm:t>
        <a:bodyPr/>
        <a:lstStyle/>
        <a:p>
          <a:endParaRPr lang="en-US"/>
        </a:p>
      </dgm:t>
    </dgm:pt>
    <dgm:pt modelId="{A5097EB9-EEC1-431B-9B24-9B4E9C2F3EC5}" type="pres">
      <dgm:prSet presAssocID="{9EC66880-7810-4926-873A-1F1FF992A162}" presName="Name0" presStyleCnt="0">
        <dgm:presLayoutVars>
          <dgm:dir/>
          <dgm:resizeHandles val="exact"/>
        </dgm:presLayoutVars>
      </dgm:prSet>
      <dgm:spPr/>
    </dgm:pt>
    <dgm:pt modelId="{A74C6373-3939-40E1-AB56-F3A2CAFDF478}" type="pres">
      <dgm:prSet presAssocID="{0E72009F-E056-43A7-89A5-06337DBEF432}" presName="node" presStyleLbl="node1" presStyleIdx="0" presStyleCnt="5">
        <dgm:presLayoutVars>
          <dgm:bulletEnabled val="1"/>
        </dgm:presLayoutVars>
      </dgm:prSet>
      <dgm:spPr/>
    </dgm:pt>
    <dgm:pt modelId="{5088B015-3C3D-468C-97E5-135A13E5FA37}" type="pres">
      <dgm:prSet presAssocID="{B881B7B5-E062-4633-AFBC-DC8417042490}" presName="sibTrans" presStyleCnt="0"/>
      <dgm:spPr/>
    </dgm:pt>
    <dgm:pt modelId="{58F2E851-AD90-4EAB-8E9E-34E16DF70169}" type="pres">
      <dgm:prSet presAssocID="{E158CCAB-75B6-4572-9D27-FD0275393AA7}" presName="node" presStyleLbl="node1" presStyleIdx="1" presStyleCnt="5" custLinFactNeighborX="-24232">
        <dgm:presLayoutVars>
          <dgm:bulletEnabled val="1"/>
        </dgm:presLayoutVars>
      </dgm:prSet>
      <dgm:spPr/>
    </dgm:pt>
    <dgm:pt modelId="{36D7DC8B-F0CA-467B-8F34-0B371E59621F}" type="pres">
      <dgm:prSet presAssocID="{3FFC321D-EFA6-41E9-B70F-120A4B813F64}" presName="sibTrans" presStyleCnt="0"/>
      <dgm:spPr/>
    </dgm:pt>
    <dgm:pt modelId="{04DD8C48-96CC-4461-BEF5-BCB10C0EA7C2}" type="pres">
      <dgm:prSet presAssocID="{71F5E54A-CD4B-4F93-8C14-BA30E5A75069}" presName="node" presStyleLbl="node1" presStyleIdx="2" presStyleCnt="5">
        <dgm:presLayoutVars>
          <dgm:bulletEnabled val="1"/>
        </dgm:presLayoutVars>
      </dgm:prSet>
      <dgm:spPr/>
    </dgm:pt>
    <dgm:pt modelId="{56F7EAF9-55F1-40AE-B09E-5B68EFA0325C}" type="pres">
      <dgm:prSet presAssocID="{9C6E91F9-EA9C-4592-AFBF-8D389157220D}" presName="sibTrans" presStyleCnt="0"/>
      <dgm:spPr/>
    </dgm:pt>
    <dgm:pt modelId="{D03FED04-54FB-4F0A-B4E2-AFB294504EAE}" type="pres">
      <dgm:prSet presAssocID="{E175BC7A-BE54-496E-A3C6-7EAD19202CF3}" presName="node" presStyleLbl="node1" presStyleIdx="3" presStyleCnt="5" custLinFactNeighborX="1">
        <dgm:presLayoutVars>
          <dgm:bulletEnabled val="1"/>
        </dgm:presLayoutVars>
      </dgm:prSet>
      <dgm:spPr/>
    </dgm:pt>
    <dgm:pt modelId="{15AA6310-7815-4CBC-B7DE-B79D691FC89A}" type="pres">
      <dgm:prSet presAssocID="{9F941A69-6EA5-4D7F-906B-8A178D1638D6}" presName="sibTrans" presStyleCnt="0"/>
      <dgm:spPr/>
    </dgm:pt>
    <dgm:pt modelId="{1033A2D3-B515-425A-9C1A-6AF43144AA8B}" type="pres">
      <dgm:prSet presAssocID="{38D49C85-BBAE-48E1-9A2D-9850EB2A0F4E}" presName="node" presStyleLbl="node1" presStyleIdx="4" presStyleCnt="5">
        <dgm:presLayoutVars>
          <dgm:bulletEnabled val="1"/>
        </dgm:presLayoutVars>
      </dgm:prSet>
      <dgm:spPr/>
    </dgm:pt>
  </dgm:ptLst>
  <dgm:cxnLst>
    <dgm:cxn modelId="{64D72F17-56BC-47FA-BC11-7B2135A01DFF}" srcId="{9EC66880-7810-4926-873A-1F1FF992A162}" destId="{38D49C85-BBAE-48E1-9A2D-9850EB2A0F4E}" srcOrd="4" destOrd="0" parTransId="{4449A165-133A-40C5-8389-F2F56C358FDC}" sibTransId="{DE623B7D-B8E9-4EC3-9B0C-0BF7082751FB}"/>
    <dgm:cxn modelId="{44916180-F7A3-425B-9DE1-46B693C37D3D}" type="presOf" srcId="{E175BC7A-BE54-496E-A3C6-7EAD19202CF3}" destId="{D03FED04-54FB-4F0A-B4E2-AFB294504EAE}" srcOrd="0" destOrd="0" presId="urn:microsoft.com/office/officeart/2005/8/layout/hList6"/>
    <dgm:cxn modelId="{5CFCD888-4204-4D46-83F4-48A7C8F2F1A8}" srcId="{9EC66880-7810-4926-873A-1F1FF992A162}" destId="{E158CCAB-75B6-4572-9D27-FD0275393AA7}" srcOrd="1" destOrd="0" parTransId="{D68D946E-2F92-4209-89F5-F1F1B525F9F7}" sibTransId="{3FFC321D-EFA6-41E9-B70F-120A4B813F64}"/>
    <dgm:cxn modelId="{E85CC08D-D736-4361-81C1-0A1E3C4D8754}" srcId="{9EC66880-7810-4926-873A-1F1FF992A162}" destId="{E175BC7A-BE54-496E-A3C6-7EAD19202CF3}" srcOrd="3" destOrd="0" parTransId="{B22E72FB-7A41-40E2-BBE6-C613DB9716A0}" sibTransId="{9F941A69-6EA5-4D7F-906B-8A178D1638D6}"/>
    <dgm:cxn modelId="{0C6FA79C-97B1-4B93-A0FB-7FA1650FBB6D}" srcId="{9EC66880-7810-4926-873A-1F1FF992A162}" destId="{71F5E54A-CD4B-4F93-8C14-BA30E5A75069}" srcOrd="2" destOrd="0" parTransId="{6F9282D2-87CC-4975-8D21-63FBC30786E5}" sibTransId="{9C6E91F9-EA9C-4592-AFBF-8D389157220D}"/>
    <dgm:cxn modelId="{C3D20EAC-65C7-4D42-AC7D-3F3F13053375}" type="presOf" srcId="{38D49C85-BBAE-48E1-9A2D-9850EB2A0F4E}" destId="{1033A2D3-B515-425A-9C1A-6AF43144AA8B}" srcOrd="0" destOrd="0" presId="urn:microsoft.com/office/officeart/2005/8/layout/hList6"/>
    <dgm:cxn modelId="{E89CD7AE-3AF1-4DA4-9D26-00BEDEF08DD0}" type="presOf" srcId="{0E72009F-E056-43A7-89A5-06337DBEF432}" destId="{A74C6373-3939-40E1-AB56-F3A2CAFDF478}" srcOrd="0" destOrd="0" presId="urn:microsoft.com/office/officeart/2005/8/layout/hList6"/>
    <dgm:cxn modelId="{832FD8AE-49B2-406C-9ECD-B0A8EEB0E01A}" srcId="{9EC66880-7810-4926-873A-1F1FF992A162}" destId="{0E72009F-E056-43A7-89A5-06337DBEF432}" srcOrd="0" destOrd="0" parTransId="{690E22F0-C305-40AA-9908-8CA89847F4A5}" sibTransId="{B881B7B5-E062-4633-AFBC-DC8417042490}"/>
    <dgm:cxn modelId="{083D5AC3-A093-4AB1-AB76-A40DD5443176}" type="presOf" srcId="{9EC66880-7810-4926-873A-1F1FF992A162}" destId="{A5097EB9-EEC1-431B-9B24-9B4E9C2F3EC5}" srcOrd="0" destOrd="0" presId="urn:microsoft.com/office/officeart/2005/8/layout/hList6"/>
    <dgm:cxn modelId="{3AA94CDE-42FE-4AE5-BE4D-20415E57A628}" type="presOf" srcId="{71F5E54A-CD4B-4F93-8C14-BA30E5A75069}" destId="{04DD8C48-96CC-4461-BEF5-BCB10C0EA7C2}" srcOrd="0" destOrd="0" presId="urn:microsoft.com/office/officeart/2005/8/layout/hList6"/>
    <dgm:cxn modelId="{874084F7-0844-4078-9561-187254081162}" type="presOf" srcId="{E158CCAB-75B6-4572-9D27-FD0275393AA7}" destId="{58F2E851-AD90-4EAB-8E9E-34E16DF70169}" srcOrd="0" destOrd="0" presId="urn:microsoft.com/office/officeart/2005/8/layout/hList6"/>
    <dgm:cxn modelId="{86C3300E-4654-47FD-88EA-D43021F58320}" type="presParOf" srcId="{A5097EB9-EEC1-431B-9B24-9B4E9C2F3EC5}" destId="{A74C6373-3939-40E1-AB56-F3A2CAFDF478}" srcOrd="0" destOrd="0" presId="urn:microsoft.com/office/officeart/2005/8/layout/hList6"/>
    <dgm:cxn modelId="{8AC0F398-C7A8-4B0A-BC7E-989159A63055}" type="presParOf" srcId="{A5097EB9-EEC1-431B-9B24-9B4E9C2F3EC5}" destId="{5088B015-3C3D-468C-97E5-135A13E5FA37}" srcOrd="1" destOrd="0" presId="urn:microsoft.com/office/officeart/2005/8/layout/hList6"/>
    <dgm:cxn modelId="{B1A3C9BF-C18F-4620-A838-66C24A934453}" type="presParOf" srcId="{A5097EB9-EEC1-431B-9B24-9B4E9C2F3EC5}" destId="{58F2E851-AD90-4EAB-8E9E-34E16DF70169}" srcOrd="2" destOrd="0" presId="urn:microsoft.com/office/officeart/2005/8/layout/hList6"/>
    <dgm:cxn modelId="{32C4546A-3BB4-42B4-B0D8-17F8B36CCDEC}" type="presParOf" srcId="{A5097EB9-EEC1-431B-9B24-9B4E9C2F3EC5}" destId="{36D7DC8B-F0CA-467B-8F34-0B371E59621F}" srcOrd="3" destOrd="0" presId="urn:microsoft.com/office/officeart/2005/8/layout/hList6"/>
    <dgm:cxn modelId="{A0BDD3B9-B9F2-45BE-A75E-6AC840B45A8C}" type="presParOf" srcId="{A5097EB9-EEC1-431B-9B24-9B4E9C2F3EC5}" destId="{04DD8C48-96CC-4461-BEF5-BCB10C0EA7C2}" srcOrd="4" destOrd="0" presId="urn:microsoft.com/office/officeart/2005/8/layout/hList6"/>
    <dgm:cxn modelId="{0228EBF9-7AB1-41C4-A622-5337183008CC}" type="presParOf" srcId="{A5097EB9-EEC1-431B-9B24-9B4E9C2F3EC5}" destId="{56F7EAF9-55F1-40AE-B09E-5B68EFA0325C}" srcOrd="5" destOrd="0" presId="urn:microsoft.com/office/officeart/2005/8/layout/hList6"/>
    <dgm:cxn modelId="{3AFC724C-82DA-4108-A1B9-D50B15496680}" type="presParOf" srcId="{A5097EB9-EEC1-431B-9B24-9B4E9C2F3EC5}" destId="{D03FED04-54FB-4F0A-B4E2-AFB294504EAE}" srcOrd="6" destOrd="0" presId="urn:microsoft.com/office/officeart/2005/8/layout/hList6"/>
    <dgm:cxn modelId="{CA50F821-58D2-4440-86DB-DE104749205A}" type="presParOf" srcId="{A5097EB9-EEC1-431B-9B24-9B4E9C2F3EC5}" destId="{15AA6310-7815-4CBC-B7DE-B79D691FC89A}" srcOrd="7" destOrd="0" presId="urn:microsoft.com/office/officeart/2005/8/layout/hList6"/>
    <dgm:cxn modelId="{96A1F1A8-2D06-49B2-B9FA-E9C9CDCBBA1C}" type="presParOf" srcId="{A5097EB9-EEC1-431B-9B24-9B4E9C2F3EC5}" destId="{1033A2D3-B515-425A-9C1A-6AF43144AA8B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C66880-7810-4926-873A-1F1FF992A162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DEC6100-6F60-4237-84D6-9B13EA420583}">
      <dgm:prSet phldrT="[Текст]" custT="1"/>
      <dgm:spPr/>
      <dgm:t>
        <a:bodyPr/>
        <a:lstStyle/>
        <a:p>
          <a:r>
            <a:rPr lang="ru-RU" sz="1800" b="0" dirty="0"/>
            <a:t>Лечение ТБ в соответствии с рекомендациями ВОЗ. </a:t>
          </a:r>
        </a:p>
        <a:p>
          <a:r>
            <a:rPr lang="ru-RU" sz="1800" b="0" dirty="0"/>
            <a:t>Лечение новыми (</a:t>
          </a:r>
          <a:r>
            <a:rPr lang="en-US" sz="1800" b="0" dirty="0" err="1"/>
            <a:t>Bdq</a:t>
          </a:r>
          <a:r>
            <a:rPr lang="ru-RU" sz="1800" b="0" dirty="0"/>
            <a:t>,</a:t>
          </a:r>
          <a:r>
            <a:rPr lang="en-US" sz="1800" b="0" dirty="0"/>
            <a:t> </a:t>
          </a:r>
          <a:r>
            <a:rPr lang="en-US" sz="1800" b="0" dirty="0" err="1"/>
            <a:t>Dlm</a:t>
          </a:r>
          <a:r>
            <a:rPr lang="en-US" sz="1800" b="0" dirty="0"/>
            <a:t>)</a:t>
          </a:r>
          <a:r>
            <a:rPr lang="ru-RU" sz="1800" b="0" dirty="0"/>
            <a:t> и перепрофилированными</a:t>
          </a:r>
          <a:r>
            <a:rPr lang="en-US" sz="1800" b="0" dirty="0"/>
            <a:t> </a:t>
          </a:r>
          <a:r>
            <a:rPr lang="ru-RU" sz="1800" b="0" dirty="0"/>
            <a:t>(</a:t>
          </a:r>
          <a:r>
            <a:rPr lang="en-US" sz="1800" b="0" dirty="0" err="1"/>
            <a:t>Clz</a:t>
          </a:r>
          <a:r>
            <a:rPr lang="ru-RU" sz="1800" b="0" dirty="0"/>
            <a:t>,</a:t>
          </a:r>
          <a:r>
            <a:rPr lang="en-US" sz="1800" b="0" dirty="0"/>
            <a:t> </a:t>
          </a:r>
          <a:r>
            <a:rPr lang="en-US" sz="1800" b="0" dirty="0" err="1"/>
            <a:t>Lzd</a:t>
          </a:r>
          <a:r>
            <a:rPr lang="ru-RU" sz="1800" b="0" dirty="0"/>
            <a:t>) ПТП</a:t>
          </a:r>
        </a:p>
        <a:p>
          <a:r>
            <a:rPr lang="ru-RU" sz="1800" b="0" dirty="0"/>
            <a:t>Внедрены краткосрочные режимы лечения ЛУ-ТБ </a:t>
          </a:r>
        </a:p>
      </dgm:t>
    </dgm:pt>
    <dgm:pt modelId="{79FD472B-9FE4-43B9-8A48-BD1113AFAE44}" type="parTrans" cxnId="{D4FAB523-B048-43E1-8C9A-20E4F99A60B9}">
      <dgm:prSet/>
      <dgm:spPr/>
      <dgm:t>
        <a:bodyPr/>
        <a:lstStyle/>
        <a:p>
          <a:endParaRPr lang="ru-RU" sz="1800" b="1"/>
        </a:p>
      </dgm:t>
    </dgm:pt>
    <dgm:pt modelId="{EF0BFA47-C3AF-4721-9651-F9D9A4EF45FE}" type="sibTrans" cxnId="{D4FAB523-B048-43E1-8C9A-20E4F99A60B9}">
      <dgm:prSet/>
      <dgm:spPr/>
      <dgm:t>
        <a:bodyPr/>
        <a:lstStyle/>
        <a:p>
          <a:endParaRPr lang="ru-RU" sz="1800" b="1"/>
        </a:p>
      </dgm:t>
    </dgm:pt>
    <dgm:pt modelId="{E158CCAB-75B6-4572-9D27-FD0275393AA7}">
      <dgm:prSet phldrT="[Текст]" custT="1"/>
      <dgm:spPr/>
      <dgm:t>
        <a:bodyPr/>
        <a:lstStyle/>
        <a:p>
          <a:r>
            <a:rPr lang="ru-RU" sz="1800" b="0" dirty="0">
              <a:cs typeface="Times New Roman" pitchFamily="18" charset="0"/>
            </a:rPr>
            <a:t>Проводится активный мониторинг нежелательных явлений ПТП, регистрация и отчетность НЯ</a:t>
          </a:r>
          <a:endParaRPr lang="ru-RU" sz="1800" b="0" dirty="0"/>
        </a:p>
      </dgm:t>
    </dgm:pt>
    <dgm:pt modelId="{D68D946E-2F92-4209-89F5-F1F1B525F9F7}" type="parTrans" cxnId="{5CFCD888-4204-4D46-83F4-48A7C8F2F1A8}">
      <dgm:prSet/>
      <dgm:spPr/>
      <dgm:t>
        <a:bodyPr/>
        <a:lstStyle/>
        <a:p>
          <a:endParaRPr lang="ru-RU" sz="1800" b="1"/>
        </a:p>
      </dgm:t>
    </dgm:pt>
    <dgm:pt modelId="{3FFC321D-EFA6-41E9-B70F-120A4B813F64}" type="sibTrans" cxnId="{5CFCD888-4204-4D46-83F4-48A7C8F2F1A8}">
      <dgm:prSet/>
      <dgm:spPr/>
      <dgm:t>
        <a:bodyPr/>
        <a:lstStyle/>
        <a:p>
          <a:endParaRPr lang="ru-RU" sz="1800" b="1"/>
        </a:p>
      </dgm:t>
    </dgm:pt>
    <dgm:pt modelId="{19E3F051-813E-48E3-A263-97406D04057A}">
      <dgm:prSet phldrT="[Текст]" custT="1"/>
      <dgm:spPr/>
      <dgm:t>
        <a:bodyPr/>
        <a:lstStyle/>
        <a:p>
          <a:r>
            <a:rPr lang="ru-RU" sz="1800" b="0" dirty="0">
              <a:cs typeface="Times New Roman" pitchFamily="18" charset="0"/>
            </a:rPr>
            <a:t>Усилен потенциал региональных консилиумов по                         ТБ (проведена его  децентрализация, широко используется видео-телеконференция)</a:t>
          </a:r>
          <a:endParaRPr lang="ru-RU" sz="1800" b="0" dirty="0"/>
        </a:p>
      </dgm:t>
    </dgm:pt>
    <dgm:pt modelId="{21E6569A-DEE8-4FFA-A6FF-075FD385FD4A}" type="parTrans" cxnId="{C64F8E61-5C3F-4970-A771-DD48204382B9}">
      <dgm:prSet/>
      <dgm:spPr/>
      <dgm:t>
        <a:bodyPr/>
        <a:lstStyle/>
        <a:p>
          <a:endParaRPr lang="ru-RU" sz="1800" b="1"/>
        </a:p>
      </dgm:t>
    </dgm:pt>
    <dgm:pt modelId="{688CEDD5-E054-4968-B31C-33B124435375}" type="sibTrans" cxnId="{C64F8E61-5C3F-4970-A771-DD48204382B9}">
      <dgm:prSet/>
      <dgm:spPr/>
      <dgm:t>
        <a:bodyPr/>
        <a:lstStyle/>
        <a:p>
          <a:endParaRPr lang="ru-RU" sz="1800" b="1"/>
        </a:p>
      </dgm:t>
    </dgm:pt>
    <dgm:pt modelId="{06DBF005-BE4B-4020-8E46-308609B45377}">
      <dgm:prSet/>
      <dgm:spPr/>
      <dgm:t>
        <a:bodyPr/>
        <a:lstStyle/>
        <a:p>
          <a:r>
            <a:rPr lang="ru-RU" dirty="0"/>
            <a:t>100% обеспеченность ПТП на средства гос. бюджета и ГФ </a:t>
          </a:r>
        </a:p>
        <a:p>
          <a:r>
            <a:rPr lang="ru-RU" dirty="0"/>
            <a:t>Основные ПТП зарегистрированы в стране </a:t>
          </a:r>
        </a:p>
      </dgm:t>
    </dgm:pt>
    <dgm:pt modelId="{C4EAA016-3D07-45FD-8E44-DEF6E428B3CA}" type="parTrans" cxnId="{C0C1D299-31D2-4C88-8299-584607BC0618}">
      <dgm:prSet/>
      <dgm:spPr/>
      <dgm:t>
        <a:bodyPr/>
        <a:lstStyle/>
        <a:p>
          <a:endParaRPr lang="en-US"/>
        </a:p>
      </dgm:t>
    </dgm:pt>
    <dgm:pt modelId="{1E7BF074-03A0-4490-B200-4D711DECCCAB}" type="sibTrans" cxnId="{C0C1D299-31D2-4C88-8299-584607BC0618}">
      <dgm:prSet/>
      <dgm:spPr/>
      <dgm:t>
        <a:bodyPr/>
        <a:lstStyle/>
        <a:p>
          <a:endParaRPr lang="en-US"/>
        </a:p>
      </dgm:t>
    </dgm:pt>
    <dgm:pt modelId="{9147BB5B-7AD7-4E80-BB25-4950373CF946}">
      <dgm:prSet/>
      <dgm:spPr/>
      <dgm:t>
        <a:bodyPr/>
        <a:lstStyle/>
        <a:p>
          <a:r>
            <a:rPr lang="ru-RU" dirty="0"/>
            <a:t>Разработаны клинические руководства и протоколы по лечению и ведению нежелательных явлений </a:t>
          </a:r>
        </a:p>
      </dgm:t>
    </dgm:pt>
    <dgm:pt modelId="{DC90CB36-74BD-49E1-97C8-0BFEE324B825}" type="parTrans" cxnId="{757C2875-D0DC-42B8-80A4-BCD29A82E6F0}">
      <dgm:prSet/>
      <dgm:spPr/>
      <dgm:t>
        <a:bodyPr/>
        <a:lstStyle/>
        <a:p>
          <a:endParaRPr lang="en-US"/>
        </a:p>
      </dgm:t>
    </dgm:pt>
    <dgm:pt modelId="{CFBEE314-8409-4005-9E47-3C9BD03D79E0}" type="sibTrans" cxnId="{757C2875-D0DC-42B8-80A4-BCD29A82E6F0}">
      <dgm:prSet/>
      <dgm:spPr/>
      <dgm:t>
        <a:bodyPr/>
        <a:lstStyle/>
        <a:p>
          <a:endParaRPr lang="en-US"/>
        </a:p>
      </dgm:t>
    </dgm:pt>
    <dgm:pt modelId="{A5097EB9-EEC1-431B-9B24-9B4E9C2F3EC5}" type="pres">
      <dgm:prSet presAssocID="{9EC66880-7810-4926-873A-1F1FF992A162}" presName="Name0" presStyleCnt="0">
        <dgm:presLayoutVars>
          <dgm:dir/>
          <dgm:resizeHandles val="exact"/>
        </dgm:presLayoutVars>
      </dgm:prSet>
      <dgm:spPr/>
    </dgm:pt>
    <dgm:pt modelId="{1390AFB8-BB32-43C4-9CA3-8166CB7E22AF}" type="pres">
      <dgm:prSet presAssocID="{06DBF005-BE4B-4020-8E46-308609B45377}" presName="node" presStyleLbl="node1" presStyleIdx="0" presStyleCnt="5">
        <dgm:presLayoutVars>
          <dgm:bulletEnabled val="1"/>
        </dgm:presLayoutVars>
      </dgm:prSet>
      <dgm:spPr/>
    </dgm:pt>
    <dgm:pt modelId="{37A5F948-D3F4-4C15-B599-B092127FF944}" type="pres">
      <dgm:prSet presAssocID="{1E7BF074-03A0-4490-B200-4D711DECCCAB}" presName="sibTrans" presStyleCnt="0"/>
      <dgm:spPr/>
    </dgm:pt>
    <dgm:pt modelId="{A376991C-0550-4C26-A7C7-0B2137AE14A0}" type="pres">
      <dgm:prSet presAssocID="{7DEC6100-6F60-4237-84D6-9B13EA420583}" presName="node" presStyleLbl="node1" presStyleIdx="1" presStyleCnt="5">
        <dgm:presLayoutVars>
          <dgm:bulletEnabled val="1"/>
        </dgm:presLayoutVars>
      </dgm:prSet>
      <dgm:spPr/>
    </dgm:pt>
    <dgm:pt modelId="{BDCC6E05-DD83-45A9-A19B-A0519C6F3130}" type="pres">
      <dgm:prSet presAssocID="{EF0BFA47-C3AF-4721-9651-F9D9A4EF45FE}" presName="sibTrans" presStyleCnt="0"/>
      <dgm:spPr/>
    </dgm:pt>
    <dgm:pt modelId="{58F2E851-AD90-4EAB-8E9E-34E16DF70169}" type="pres">
      <dgm:prSet presAssocID="{E158CCAB-75B6-4572-9D27-FD0275393AA7}" presName="node" presStyleLbl="node1" presStyleIdx="2" presStyleCnt="5">
        <dgm:presLayoutVars>
          <dgm:bulletEnabled val="1"/>
        </dgm:presLayoutVars>
      </dgm:prSet>
      <dgm:spPr/>
    </dgm:pt>
    <dgm:pt modelId="{36D7DC8B-F0CA-467B-8F34-0B371E59621F}" type="pres">
      <dgm:prSet presAssocID="{3FFC321D-EFA6-41E9-B70F-120A4B813F64}" presName="sibTrans" presStyleCnt="0"/>
      <dgm:spPr/>
    </dgm:pt>
    <dgm:pt modelId="{98885A42-17BA-450D-9115-79ABB3D6BE49}" type="pres">
      <dgm:prSet presAssocID="{9147BB5B-7AD7-4E80-BB25-4950373CF946}" presName="node" presStyleLbl="node1" presStyleIdx="3" presStyleCnt="5">
        <dgm:presLayoutVars>
          <dgm:bulletEnabled val="1"/>
        </dgm:presLayoutVars>
      </dgm:prSet>
      <dgm:spPr/>
    </dgm:pt>
    <dgm:pt modelId="{DB897B18-1FD9-4359-9748-C152506810EB}" type="pres">
      <dgm:prSet presAssocID="{CFBEE314-8409-4005-9E47-3C9BD03D79E0}" presName="sibTrans" presStyleCnt="0"/>
      <dgm:spPr/>
    </dgm:pt>
    <dgm:pt modelId="{7E19F2C9-49B9-41FC-B24D-FF62172310BC}" type="pres">
      <dgm:prSet presAssocID="{19E3F051-813E-48E3-A263-97406D04057A}" presName="node" presStyleLbl="node1" presStyleIdx="4" presStyleCnt="5">
        <dgm:presLayoutVars>
          <dgm:bulletEnabled val="1"/>
        </dgm:presLayoutVars>
      </dgm:prSet>
      <dgm:spPr/>
    </dgm:pt>
  </dgm:ptLst>
  <dgm:cxnLst>
    <dgm:cxn modelId="{A3364B16-D488-472B-8BD0-13905701B135}" type="presOf" srcId="{7DEC6100-6F60-4237-84D6-9B13EA420583}" destId="{A376991C-0550-4C26-A7C7-0B2137AE14A0}" srcOrd="0" destOrd="0" presId="urn:microsoft.com/office/officeart/2005/8/layout/hList6"/>
    <dgm:cxn modelId="{D4FAB523-B048-43E1-8C9A-20E4F99A60B9}" srcId="{9EC66880-7810-4926-873A-1F1FF992A162}" destId="{7DEC6100-6F60-4237-84D6-9B13EA420583}" srcOrd="1" destOrd="0" parTransId="{79FD472B-9FE4-43B9-8A48-BD1113AFAE44}" sibTransId="{EF0BFA47-C3AF-4721-9651-F9D9A4EF45FE}"/>
    <dgm:cxn modelId="{8121215B-967F-48A1-AE39-A5E1AFBF8C02}" type="presOf" srcId="{19E3F051-813E-48E3-A263-97406D04057A}" destId="{7E19F2C9-49B9-41FC-B24D-FF62172310BC}" srcOrd="0" destOrd="0" presId="urn:microsoft.com/office/officeart/2005/8/layout/hList6"/>
    <dgm:cxn modelId="{C64F8E61-5C3F-4970-A771-DD48204382B9}" srcId="{9EC66880-7810-4926-873A-1F1FF992A162}" destId="{19E3F051-813E-48E3-A263-97406D04057A}" srcOrd="4" destOrd="0" parTransId="{21E6569A-DEE8-4FFA-A6FF-075FD385FD4A}" sibTransId="{688CEDD5-E054-4968-B31C-33B124435375}"/>
    <dgm:cxn modelId="{C168E26B-7162-40DE-89D3-92DCFF27BCD3}" type="presOf" srcId="{9147BB5B-7AD7-4E80-BB25-4950373CF946}" destId="{98885A42-17BA-450D-9115-79ABB3D6BE49}" srcOrd="0" destOrd="0" presId="urn:microsoft.com/office/officeart/2005/8/layout/hList6"/>
    <dgm:cxn modelId="{757C2875-D0DC-42B8-80A4-BCD29A82E6F0}" srcId="{9EC66880-7810-4926-873A-1F1FF992A162}" destId="{9147BB5B-7AD7-4E80-BB25-4950373CF946}" srcOrd="3" destOrd="0" parTransId="{DC90CB36-74BD-49E1-97C8-0BFEE324B825}" sibTransId="{CFBEE314-8409-4005-9E47-3C9BD03D79E0}"/>
    <dgm:cxn modelId="{18C49078-92BD-40D1-B82E-3AE0B95507F0}" type="presOf" srcId="{E158CCAB-75B6-4572-9D27-FD0275393AA7}" destId="{58F2E851-AD90-4EAB-8E9E-34E16DF70169}" srcOrd="0" destOrd="0" presId="urn:microsoft.com/office/officeart/2005/8/layout/hList6"/>
    <dgm:cxn modelId="{5CFCD888-4204-4D46-83F4-48A7C8F2F1A8}" srcId="{9EC66880-7810-4926-873A-1F1FF992A162}" destId="{E158CCAB-75B6-4572-9D27-FD0275393AA7}" srcOrd="2" destOrd="0" parTransId="{D68D946E-2F92-4209-89F5-F1F1B525F9F7}" sibTransId="{3FFC321D-EFA6-41E9-B70F-120A4B813F64}"/>
    <dgm:cxn modelId="{C0C1D299-31D2-4C88-8299-584607BC0618}" srcId="{9EC66880-7810-4926-873A-1F1FF992A162}" destId="{06DBF005-BE4B-4020-8E46-308609B45377}" srcOrd="0" destOrd="0" parTransId="{C4EAA016-3D07-45FD-8E44-DEF6E428B3CA}" sibTransId="{1E7BF074-03A0-4490-B200-4D711DECCCAB}"/>
    <dgm:cxn modelId="{240102C3-5B32-4520-B69D-05E2D94E54DA}" type="presOf" srcId="{06DBF005-BE4B-4020-8E46-308609B45377}" destId="{1390AFB8-BB32-43C4-9CA3-8166CB7E22AF}" srcOrd="0" destOrd="0" presId="urn:microsoft.com/office/officeart/2005/8/layout/hList6"/>
    <dgm:cxn modelId="{3CCF4CC5-002C-42C6-9B93-69F1AB0B94F7}" type="presOf" srcId="{9EC66880-7810-4926-873A-1F1FF992A162}" destId="{A5097EB9-EEC1-431B-9B24-9B4E9C2F3EC5}" srcOrd="0" destOrd="0" presId="urn:microsoft.com/office/officeart/2005/8/layout/hList6"/>
    <dgm:cxn modelId="{0969FE0A-149B-4DCF-978D-232035D77280}" type="presParOf" srcId="{A5097EB9-EEC1-431B-9B24-9B4E9C2F3EC5}" destId="{1390AFB8-BB32-43C4-9CA3-8166CB7E22AF}" srcOrd="0" destOrd="0" presId="urn:microsoft.com/office/officeart/2005/8/layout/hList6"/>
    <dgm:cxn modelId="{72B7CE4F-E636-432C-B57F-8FF4DD782359}" type="presParOf" srcId="{A5097EB9-EEC1-431B-9B24-9B4E9C2F3EC5}" destId="{37A5F948-D3F4-4C15-B599-B092127FF944}" srcOrd="1" destOrd="0" presId="urn:microsoft.com/office/officeart/2005/8/layout/hList6"/>
    <dgm:cxn modelId="{7884F015-6C47-4759-938A-E205E6DE8471}" type="presParOf" srcId="{A5097EB9-EEC1-431B-9B24-9B4E9C2F3EC5}" destId="{A376991C-0550-4C26-A7C7-0B2137AE14A0}" srcOrd="2" destOrd="0" presId="urn:microsoft.com/office/officeart/2005/8/layout/hList6"/>
    <dgm:cxn modelId="{C1D9EE11-1E15-497B-A312-1C01FE6F8EC2}" type="presParOf" srcId="{A5097EB9-EEC1-431B-9B24-9B4E9C2F3EC5}" destId="{BDCC6E05-DD83-45A9-A19B-A0519C6F3130}" srcOrd="3" destOrd="0" presId="urn:microsoft.com/office/officeart/2005/8/layout/hList6"/>
    <dgm:cxn modelId="{FAC89055-4348-47BF-8C22-1EEC7697D883}" type="presParOf" srcId="{A5097EB9-EEC1-431B-9B24-9B4E9C2F3EC5}" destId="{58F2E851-AD90-4EAB-8E9E-34E16DF70169}" srcOrd="4" destOrd="0" presId="urn:microsoft.com/office/officeart/2005/8/layout/hList6"/>
    <dgm:cxn modelId="{7C95E8B1-A518-405D-A676-DC259ACFEB6E}" type="presParOf" srcId="{A5097EB9-EEC1-431B-9B24-9B4E9C2F3EC5}" destId="{36D7DC8B-F0CA-467B-8F34-0B371E59621F}" srcOrd="5" destOrd="0" presId="urn:microsoft.com/office/officeart/2005/8/layout/hList6"/>
    <dgm:cxn modelId="{199FF0EE-D737-4D7E-A75F-D098C5336DDC}" type="presParOf" srcId="{A5097EB9-EEC1-431B-9B24-9B4E9C2F3EC5}" destId="{98885A42-17BA-450D-9115-79ABB3D6BE49}" srcOrd="6" destOrd="0" presId="urn:microsoft.com/office/officeart/2005/8/layout/hList6"/>
    <dgm:cxn modelId="{7A9CB7DF-B84E-4772-8DBA-FCCE0E63AC41}" type="presParOf" srcId="{A5097EB9-EEC1-431B-9B24-9B4E9C2F3EC5}" destId="{DB897B18-1FD9-4359-9748-C152506810EB}" srcOrd="7" destOrd="0" presId="urn:microsoft.com/office/officeart/2005/8/layout/hList6"/>
    <dgm:cxn modelId="{F52FEB03-B7FC-4169-98F5-5A5749DD8669}" type="presParOf" srcId="{A5097EB9-EEC1-431B-9B24-9B4E9C2F3EC5}" destId="{7E19F2C9-49B9-41FC-B24D-FF62172310BC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EC66880-7810-4926-873A-1F1FF992A162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5CCC50E-45AC-48BB-974A-16B2B41D3928}">
      <dgm:prSet/>
      <dgm:spPr/>
      <dgm:t>
        <a:bodyPr/>
        <a:lstStyle/>
        <a:p>
          <a:r>
            <a:rPr lang="ru-RU" dirty="0"/>
            <a:t>Внедрен </a:t>
          </a:r>
          <a:r>
            <a:rPr lang="ru-RU" dirty="0" err="1"/>
            <a:t>квантифероновый</a:t>
          </a:r>
          <a:r>
            <a:rPr lang="ru-RU" dirty="0"/>
            <a:t> тест для диагностики ТБ инфекции </a:t>
          </a:r>
        </a:p>
      </dgm:t>
    </dgm:pt>
    <dgm:pt modelId="{1B0AC0F6-7677-475C-8FF7-E9FD0A6C4E9C}" type="parTrans" cxnId="{D6CB9E42-FB55-4915-93A2-50F18D619833}">
      <dgm:prSet/>
      <dgm:spPr/>
      <dgm:t>
        <a:bodyPr/>
        <a:lstStyle/>
        <a:p>
          <a:endParaRPr lang="en-US"/>
        </a:p>
      </dgm:t>
    </dgm:pt>
    <dgm:pt modelId="{43A8DDC3-97A7-4C83-8840-8830C88E0C4D}" type="sibTrans" cxnId="{D6CB9E42-FB55-4915-93A2-50F18D619833}">
      <dgm:prSet/>
      <dgm:spPr/>
      <dgm:t>
        <a:bodyPr/>
        <a:lstStyle/>
        <a:p>
          <a:endParaRPr lang="en-US"/>
        </a:p>
      </dgm:t>
    </dgm:pt>
    <dgm:pt modelId="{987020C8-48BF-4419-9D64-BF06F39DD862}">
      <dgm:prSet/>
      <dgm:spPr/>
      <dgm:t>
        <a:bodyPr/>
        <a:lstStyle/>
        <a:p>
          <a:r>
            <a:rPr lang="ru-RU" dirty="0"/>
            <a:t>Разработаны клинические руководства и протоколы включающие короткие режимы профилактического лечения ТБ </a:t>
          </a:r>
        </a:p>
      </dgm:t>
    </dgm:pt>
    <dgm:pt modelId="{EB2E7316-8781-4685-A137-1826B68F8A77}" type="parTrans" cxnId="{A05AE66E-8F78-484F-B78A-E2E905B98D80}">
      <dgm:prSet/>
      <dgm:spPr/>
      <dgm:t>
        <a:bodyPr/>
        <a:lstStyle/>
        <a:p>
          <a:endParaRPr lang="en-US"/>
        </a:p>
      </dgm:t>
    </dgm:pt>
    <dgm:pt modelId="{26E0D1B4-7182-4249-96C5-04AB936ABDB8}" type="sibTrans" cxnId="{A05AE66E-8F78-484F-B78A-E2E905B98D80}">
      <dgm:prSet/>
      <dgm:spPr/>
      <dgm:t>
        <a:bodyPr/>
        <a:lstStyle/>
        <a:p>
          <a:endParaRPr lang="en-US"/>
        </a:p>
      </dgm:t>
    </dgm:pt>
    <dgm:pt modelId="{2F83E973-7C98-4CC9-A6EB-33060EEC186A}">
      <dgm:prSet/>
      <dgm:spPr/>
      <dgm:t>
        <a:bodyPr/>
        <a:lstStyle/>
        <a:p>
          <a:r>
            <a:rPr lang="ru-RU" dirty="0"/>
            <a:t>Проводятся регулярные мероприятия по улучшению информированности населения о ТБ, снижению стигмы и дискриминации </a:t>
          </a:r>
        </a:p>
      </dgm:t>
    </dgm:pt>
    <dgm:pt modelId="{2828D306-255B-4114-B332-0B30880B929E}" type="parTrans" cxnId="{5BEDAB6B-6AE0-48B9-A9C4-A469F96F9F41}">
      <dgm:prSet/>
      <dgm:spPr/>
      <dgm:t>
        <a:bodyPr/>
        <a:lstStyle/>
        <a:p>
          <a:endParaRPr lang="en-US"/>
        </a:p>
      </dgm:t>
    </dgm:pt>
    <dgm:pt modelId="{458815E1-01F6-49F3-84B2-39802309152F}" type="sibTrans" cxnId="{5BEDAB6B-6AE0-48B9-A9C4-A469F96F9F41}">
      <dgm:prSet/>
      <dgm:spPr/>
      <dgm:t>
        <a:bodyPr/>
        <a:lstStyle/>
        <a:p>
          <a:endParaRPr lang="en-US"/>
        </a:p>
      </dgm:t>
    </dgm:pt>
    <dgm:pt modelId="{A5097EB9-EEC1-431B-9B24-9B4E9C2F3EC5}" type="pres">
      <dgm:prSet presAssocID="{9EC66880-7810-4926-873A-1F1FF992A162}" presName="Name0" presStyleCnt="0">
        <dgm:presLayoutVars>
          <dgm:dir/>
          <dgm:resizeHandles val="exact"/>
        </dgm:presLayoutVars>
      </dgm:prSet>
      <dgm:spPr/>
    </dgm:pt>
    <dgm:pt modelId="{44C8672A-D32B-4C05-919A-7D52FB398C3A}" type="pres">
      <dgm:prSet presAssocID="{B5CCC50E-45AC-48BB-974A-16B2B41D3928}" presName="node" presStyleLbl="node1" presStyleIdx="0" presStyleCnt="3">
        <dgm:presLayoutVars>
          <dgm:bulletEnabled val="1"/>
        </dgm:presLayoutVars>
      </dgm:prSet>
      <dgm:spPr/>
    </dgm:pt>
    <dgm:pt modelId="{087E0FCA-DF3C-4AB6-98FF-58A8C48EA71E}" type="pres">
      <dgm:prSet presAssocID="{43A8DDC3-97A7-4C83-8840-8830C88E0C4D}" presName="sibTrans" presStyleCnt="0"/>
      <dgm:spPr/>
    </dgm:pt>
    <dgm:pt modelId="{5CCBD396-7702-4688-AEB4-266BCA43AE58}" type="pres">
      <dgm:prSet presAssocID="{987020C8-48BF-4419-9D64-BF06F39DD862}" presName="node" presStyleLbl="node1" presStyleIdx="1" presStyleCnt="3">
        <dgm:presLayoutVars>
          <dgm:bulletEnabled val="1"/>
        </dgm:presLayoutVars>
      </dgm:prSet>
      <dgm:spPr/>
    </dgm:pt>
    <dgm:pt modelId="{EC7DB325-EA1A-47AE-AE17-590AE583648C}" type="pres">
      <dgm:prSet presAssocID="{26E0D1B4-7182-4249-96C5-04AB936ABDB8}" presName="sibTrans" presStyleCnt="0"/>
      <dgm:spPr/>
    </dgm:pt>
    <dgm:pt modelId="{DD23C742-FB28-463B-9C5F-676604DEA038}" type="pres">
      <dgm:prSet presAssocID="{2F83E973-7C98-4CC9-A6EB-33060EEC186A}" presName="node" presStyleLbl="node1" presStyleIdx="2" presStyleCnt="3">
        <dgm:presLayoutVars>
          <dgm:bulletEnabled val="1"/>
        </dgm:presLayoutVars>
      </dgm:prSet>
      <dgm:spPr/>
    </dgm:pt>
  </dgm:ptLst>
  <dgm:cxnLst>
    <dgm:cxn modelId="{D6CB9E42-FB55-4915-93A2-50F18D619833}" srcId="{9EC66880-7810-4926-873A-1F1FF992A162}" destId="{B5CCC50E-45AC-48BB-974A-16B2B41D3928}" srcOrd="0" destOrd="0" parTransId="{1B0AC0F6-7677-475C-8FF7-E9FD0A6C4E9C}" sibTransId="{43A8DDC3-97A7-4C83-8840-8830C88E0C4D}"/>
    <dgm:cxn modelId="{5BEDAB6B-6AE0-48B9-A9C4-A469F96F9F41}" srcId="{9EC66880-7810-4926-873A-1F1FF992A162}" destId="{2F83E973-7C98-4CC9-A6EB-33060EEC186A}" srcOrd="2" destOrd="0" parTransId="{2828D306-255B-4114-B332-0B30880B929E}" sibTransId="{458815E1-01F6-49F3-84B2-39802309152F}"/>
    <dgm:cxn modelId="{A05AE66E-8F78-484F-B78A-E2E905B98D80}" srcId="{9EC66880-7810-4926-873A-1F1FF992A162}" destId="{987020C8-48BF-4419-9D64-BF06F39DD862}" srcOrd="1" destOrd="0" parTransId="{EB2E7316-8781-4685-A137-1826B68F8A77}" sibTransId="{26E0D1B4-7182-4249-96C5-04AB936ABDB8}"/>
    <dgm:cxn modelId="{A0E18F8A-F127-42BD-B414-57C3AB93F4C0}" type="presOf" srcId="{B5CCC50E-45AC-48BB-974A-16B2B41D3928}" destId="{44C8672A-D32B-4C05-919A-7D52FB398C3A}" srcOrd="0" destOrd="0" presId="urn:microsoft.com/office/officeart/2005/8/layout/hList6"/>
    <dgm:cxn modelId="{CCB533B5-180D-47AC-BB02-F3CCB2328058}" type="presOf" srcId="{2F83E973-7C98-4CC9-A6EB-33060EEC186A}" destId="{DD23C742-FB28-463B-9C5F-676604DEA038}" srcOrd="0" destOrd="0" presId="urn:microsoft.com/office/officeart/2005/8/layout/hList6"/>
    <dgm:cxn modelId="{3CCF4CC5-002C-42C6-9B93-69F1AB0B94F7}" type="presOf" srcId="{9EC66880-7810-4926-873A-1F1FF992A162}" destId="{A5097EB9-EEC1-431B-9B24-9B4E9C2F3EC5}" srcOrd="0" destOrd="0" presId="urn:microsoft.com/office/officeart/2005/8/layout/hList6"/>
    <dgm:cxn modelId="{2576FCD0-7EDE-41FA-A063-81B683BF2077}" type="presOf" srcId="{987020C8-48BF-4419-9D64-BF06F39DD862}" destId="{5CCBD396-7702-4688-AEB4-266BCA43AE58}" srcOrd="0" destOrd="0" presId="urn:microsoft.com/office/officeart/2005/8/layout/hList6"/>
    <dgm:cxn modelId="{B1FA6D5A-F01F-4360-A416-BF9ABCD75458}" type="presParOf" srcId="{A5097EB9-EEC1-431B-9B24-9B4E9C2F3EC5}" destId="{44C8672A-D32B-4C05-919A-7D52FB398C3A}" srcOrd="0" destOrd="0" presId="urn:microsoft.com/office/officeart/2005/8/layout/hList6"/>
    <dgm:cxn modelId="{AE2AFBE1-78D6-4059-8185-B237EE86F807}" type="presParOf" srcId="{A5097EB9-EEC1-431B-9B24-9B4E9C2F3EC5}" destId="{087E0FCA-DF3C-4AB6-98FF-58A8C48EA71E}" srcOrd="1" destOrd="0" presId="urn:microsoft.com/office/officeart/2005/8/layout/hList6"/>
    <dgm:cxn modelId="{030F300B-97C0-4F9F-959F-96DEFD44B5CD}" type="presParOf" srcId="{A5097EB9-EEC1-431B-9B24-9B4E9C2F3EC5}" destId="{5CCBD396-7702-4688-AEB4-266BCA43AE58}" srcOrd="2" destOrd="0" presId="urn:microsoft.com/office/officeart/2005/8/layout/hList6"/>
    <dgm:cxn modelId="{0A0F4D3C-3E74-4079-B6AB-421D6836E3A6}" type="presParOf" srcId="{A5097EB9-EEC1-431B-9B24-9B4E9C2F3EC5}" destId="{EC7DB325-EA1A-47AE-AE17-590AE583648C}" srcOrd="3" destOrd="0" presId="urn:microsoft.com/office/officeart/2005/8/layout/hList6"/>
    <dgm:cxn modelId="{5F3A8D04-7B40-4F2F-AA4D-D0F1FF0595EE}" type="presParOf" srcId="{A5097EB9-EEC1-431B-9B24-9B4E9C2F3EC5}" destId="{DD23C742-FB28-463B-9C5F-676604DEA038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EC66880-7810-4926-873A-1F1FF992A162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DEC6100-6F60-4237-84D6-9B13EA420583}">
      <dgm:prSet phldrT="[Текст]" custT="1"/>
      <dgm:spPr/>
      <dgm:t>
        <a:bodyPr/>
        <a:lstStyle/>
        <a:p>
          <a:pPr algn="l"/>
          <a:r>
            <a:rPr lang="ru-RU" sz="1800" b="0" dirty="0"/>
            <a:t>Внедрены ЭМК, ИСУЛД. Проведена интеграция ТБ информационной системы  с другими  государственными электронными системами (ГРС, </a:t>
          </a:r>
          <a:r>
            <a:rPr lang="ru-RU" sz="1800" b="0" dirty="0" err="1"/>
            <a:t>Соцфонд</a:t>
          </a:r>
          <a:r>
            <a:rPr lang="ru-RU" sz="1800" b="0" dirty="0"/>
            <a:t>, ФОМС, МЗ) через Систему Межведомственного Электронного Взаимодействия «</a:t>
          </a:r>
          <a:r>
            <a:rPr lang="ru-RU" sz="1800" b="0" dirty="0" err="1"/>
            <a:t>Тундук</a:t>
          </a:r>
          <a:r>
            <a:rPr lang="ru-RU" sz="1800" b="0" dirty="0"/>
            <a:t>»</a:t>
          </a:r>
        </a:p>
      </dgm:t>
    </dgm:pt>
    <dgm:pt modelId="{79FD472B-9FE4-43B9-8A48-BD1113AFAE44}" type="parTrans" cxnId="{D4FAB523-B048-43E1-8C9A-20E4F99A60B9}">
      <dgm:prSet/>
      <dgm:spPr/>
      <dgm:t>
        <a:bodyPr/>
        <a:lstStyle/>
        <a:p>
          <a:endParaRPr lang="ru-RU" sz="1800" b="1"/>
        </a:p>
      </dgm:t>
    </dgm:pt>
    <dgm:pt modelId="{EF0BFA47-C3AF-4721-9651-F9D9A4EF45FE}" type="sibTrans" cxnId="{D4FAB523-B048-43E1-8C9A-20E4F99A60B9}">
      <dgm:prSet/>
      <dgm:spPr/>
      <dgm:t>
        <a:bodyPr/>
        <a:lstStyle/>
        <a:p>
          <a:endParaRPr lang="ru-RU" sz="1800" b="1"/>
        </a:p>
      </dgm:t>
    </dgm:pt>
    <dgm:pt modelId="{E158CCAB-75B6-4572-9D27-FD0275393AA7}">
      <dgm:prSet phldrT="[Текст]" custT="1"/>
      <dgm:spPr/>
      <dgm:t>
        <a:bodyPr/>
        <a:lstStyle/>
        <a:p>
          <a:pPr algn="l"/>
          <a:r>
            <a:rPr lang="ru-RU" sz="1800" b="0" dirty="0">
              <a:cs typeface="Times New Roman" pitchFamily="18" charset="0"/>
            </a:rPr>
            <a:t>Используется Персональный Идентификационный Номер для персонификации пациента. Данные системы внедрены в </a:t>
          </a:r>
          <a:r>
            <a:rPr lang="en-US" sz="1800" b="0" dirty="0">
              <a:cs typeface="Times New Roman" pitchFamily="18" charset="0"/>
            </a:rPr>
            <a:t>15</a:t>
          </a:r>
          <a:r>
            <a:rPr lang="ru-RU" sz="1800" b="0" dirty="0">
              <a:cs typeface="Times New Roman" pitchFamily="18" charset="0"/>
            </a:rPr>
            <a:t> ТБ стационарах, 92 лабораториях и они все обеспечены комплексным компьютерным оборудованием и инфраструктурой</a:t>
          </a:r>
          <a:endParaRPr lang="ru-RU" sz="1800" b="0" dirty="0"/>
        </a:p>
      </dgm:t>
    </dgm:pt>
    <dgm:pt modelId="{D68D946E-2F92-4209-89F5-F1F1B525F9F7}" type="parTrans" cxnId="{5CFCD888-4204-4D46-83F4-48A7C8F2F1A8}">
      <dgm:prSet/>
      <dgm:spPr/>
      <dgm:t>
        <a:bodyPr/>
        <a:lstStyle/>
        <a:p>
          <a:endParaRPr lang="ru-RU" sz="1800" b="1"/>
        </a:p>
      </dgm:t>
    </dgm:pt>
    <dgm:pt modelId="{3FFC321D-EFA6-41E9-B70F-120A4B813F64}" type="sibTrans" cxnId="{5CFCD888-4204-4D46-83F4-48A7C8F2F1A8}">
      <dgm:prSet/>
      <dgm:spPr/>
      <dgm:t>
        <a:bodyPr/>
        <a:lstStyle/>
        <a:p>
          <a:endParaRPr lang="ru-RU" sz="1800" b="1"/>
        </a:p>
      </dgm:t>
    </dgm:pt>
    <dgm:pt modelId="{19E3F051-813E-48E3-A263-97406D04057A}">
      <dgm:prSet phldrT="[Текст]" custT="1"/>
      <dgm:spPr/>
      <dgm:t>
        <a:bodyPr/>
        <a:lstStyle/>
        <a:p>
          <a:pPr algn="l"/>
          <a:r>
            <a:rPr lang="ru-RU" sz="1800" b="0" dirty="0">
              <a:cs typeface="Times New Roman" pitchFamily="18" charset="0"/>
            </a:rPr>
            <a:t>Внедрена база данных «Электронный ТБ Регистр» на уровне ПМСП </a:t>
          </a:r>
        </a:p>
        <a:p>
          <a:pPr algn="l"/>
          <a:r>
            <a:rPr lang="ru-RU" sz="1800" b="0" dirty="0">
              <a:cs typeface="Times New Roman" pitchFamily="18" charset="0"/>
            </a:rPr>
            <a:t>Пилотируется модуль «Аптека»</a:t>
          </a:r>
        </a:p>
        <a:p>
          <a:pPr algn="ctr"/>
          <a:endParaRPr lang="ru-RU" sz="1800" b="1" dirty="0"/>
        </a:p>
      </dgm:t>
    </dgm:pt>
    <dgm:pt modelId="{21E6569A-DEE8-4FFA-A6FF-075FD385FD4A}" type="parTrans" cxnId="{C64F8E61-5C3F-4970-A771-DD48204382B9}">
      <dgm:prSet/>
      <dgm:spPr/>
      <dgm:t>
        <a:bodyPr/>
        <a:lstStyle/>
        <a:p>
          <a:endParaRPr lang="ru-RU" sz="1800" b="1"/>
        </a:p>
      </dgm:t>
    </dgm:pt>
    <dgm:pt modelId="{688CEDD5-E054-4968-B31C-33B124435375}" type="sibTrans" cxnId="{C64F8E61-5C3F-4970-A771-DD48204382B9}">
      <dgm:prSet/>
      <dgm:spPr/>
      <dgm:t>
        <a:bodyPr/>
        <a:lstStyle/>
        <a:p>
          <a:endParaRPr lang="ru-RU" sz="1800" b="1"/>
        </a:p>
      </dgm:t>
    </dgm:pt>
    <dgm:pt modelId="{A5097EB9-EEC1-431B-9B24-9B4E9C2F3EC5}" type="pres">
      <dgm:prSet presAssocID="{9EC66880-7810-4926-873A-1F1FF992A162}" presName="Name0" presStyleCnt="0">
        <dgm:presLayoutVars>
          <dgm:dir/>
          <dgm:resizeHandles val="exact"/>
        </dgm:presLayoutVars>
      </dgm:prSet>
      <dgm:spPr/>
    </dgm:pt>
    <dgm:pt modelId="{A376991C-0550-4C26-A7C7-0B2137AE14A0}" type="pres">
      <dgm:prSet presAssocID="{7DEC6100-6F60-4237-84D6-9B13EA420583}" presName="node" presStyleLbl="node1" presStyleIdx="0" presStyleCnt="3">
        <dgm:presLayoutVars>
          <dgm:bulletEnabled val="1"/>
        </dgm:presLayoutVars>
      </dgm:prSet>
      <dgm:spPr/>
    </dgm:pt>
    <dgm:pt modelId="{BDCC6E05-DD83-45A9-A19B-A0519C6F3130}" type="pres">
      <dgm:prSet presAssocID="{EF0BFA47-C3AF-4721-9651-F9D9A4EF45FE}" presName="sibTrans" presStyleCnt="0"/>
      <dgm:spPr/>
    </dgm:pt>
    <dgm:pt modelId="{58F2E851-AD90-4EAB-8E9E-34E16DF70169}" type="pres">
      <dgm:prSet presAssocID="{E158CCAB-75B6-4572-9D27-FD0275393AA7}" presName="node" presStyleLbl="node1" presStyleIdx="1" presStyleCnt="3">
        <dgm:presLayoutVars>
          <dgm:bulletEnabled val="1"/>
        </dgm:presLayoutVars>
      </dgm:prSet>
      <dgm:spPr/>
    </dgm:pt>
    <dgm:pt modelId="{36D7DC8B-F0CA-467B-8F34-0B371E59621F}" type="pres">
      <dgm:prSet presAssocID="{3FFC321D-EFA6-41E9-B70F-120A4B813F64}" presName="sibTrans" presStyleCnt="0"/>
      <dgm:spPr/>
    </dgm:pt>
    <dgm:pt modelId="{7E19F2C9-49B9-41FC-B24D-FF62172310BC}" type="pres">
      <dgm:prSet presAssocID="{19E3F051-813E-48E3-A263-97406D04057A}" presName="node" presStyleLbl="node1" presStyleIdx="2" presStyleCnt="3">
        <dgm:presLayoutVars>
          <dgm:bulletEnabled val="1"/>
        </dgm:presLayoutVars>
      </dgm:prSet>
      <dgm:spPr/>
    </dgm:pt>
  </dgm:ptLst>
  <dgm:cxnLst>
    <dgm:cxn modelId="{A3364B16-D488-472B-8BD0-13905701B135}" type="presOf" srcId="{7DEC6100-6F60-4237-84D6-9B13EA420583}" destId="{A376991C-0550-4C26-A7C7-0B2137AE14A0}" srcOrd="0" destOrd="0" presId="urn:microsoft.com/office/officeart/2005/8/layout/hList6"/>
    <dgm:cxn modelId="{D4FAB523-B048-43E1-8C9A-20E4F99A60B9}" srcId="{9EC66880-7810-4926-873A-1F1FF992A162}" destId="{7DEC6100-6F60-4237-84D6-9B13EA420583}" srcOrd="0" destOrd="0" parTransId="{79FD472B-9FE4-43B9-8A48-BD1113AFAE44}" sibTransId="{EF0BFA47-C3AF-4721-9651-F9D9A4EF45FE}"/>
    <dgm:cxn modelId="{8121215B-967F-48A1-AE39-A5E1AFBF8C02}" type="presOf" srcId="{19E3F051-813E-48E3-A263-97406D04057A}" destId="{7E19F2C9-49B9-41FC-B24D-FF62172310BC}" srcOrd="0" destOrd="0" presId="urn:microsoft.com/office/officeart/2005/8/layout/hList6"/>
    <dgm:cxn modelId="{C64F8E61-5C3F-4970-A771-DD48204382B9}" srcId="{9EC66880-7810-4926-873A-1F1FF992A162}" destId="{19E3F051-813E-48E3-A263-97406D04057A}" srcOrd="2" destOrd="0" parTransId="{21E6569A-DEE8-4FFA-A6FF-075FD385FD4A}" sibTransId="{688CEDD5-E054-4968-B31C-33B124435375}"/>
    <dgm:cxn modelId="{18C49078-92BD-40D1-B82E-3AE0B95507F0}" type="presOf" srcId="{E158CCAB-75B6-4572-9D27-FD0275393AA7}" destId="{58F2E851-AD90-4EAB-8E9E-34E16DF70169}" srcOrd="0" destOrd="0" presId="urn:microsoft.com/office/officeart/2005/8/layout/hList6"/>
    <dgm:cxn modelId="{5CFCD888-4204-4D46-83F4-48A7C8F2F1A8}" srcId="{9EC66880-7810-4926-873A-1F1FF992A162}" destId="{E158CCAB-75B6-4572-9D27-FD0275393AA7}" srcOrd="1" destOrd="0" parTransId="{D68D946E-2F92-4209-89F5-F1F1B525F9F7}" sibTransId="{3FFC321D-EFA6-41E9-B70F-120A4B813F64}"/>
    <dgm:cxn modelId="{3CCF4CC5-002C-42C6-9B93-69F1AB0B94F7}" type="presOf" srcId="{9EC66880-7810-4926-873A-1F1FF992A162}" destId="{A5097EB9-EEC1-431B-9B24-9B4E9C2F3EC5}" srcOrd="0" destOrd="0" presId="urn:microsoft.com/office/officeart/2005/8/layout/hList6"/>
    <dgm:cxn modelId="{7884F015-6C47-4759-938A-E205E6DE8471}" type="presParOf" srcId="{A5097EB9-EEC1-431B-9B24-9B4E9C2F3EC5}" destId="{A376991C-0550-4C26-A7C7-0B2137AE14A0}" srcOrd="0" destOrd="0" presId="urn:microsoft.com/office/officeart/2005/8/layout/hList6"/>
    <dgm:cxn modelId="{C1D9EE11-1E15-497B-A312-1C01FE6F8EC2}" type="presParOf" srcId="{A5097EB9-EEC1-431B-9B24-9B4E9C2F3EC5}" destId="{BDCC6E05-DD83-45A9-A19B-A0519C6F3130}" srcOrd="1" destOrd="0" presId="urn:microsoft.com/office/officeart/2005/8/layout/hList6"/>
    <dgm:cxn modelId="{FAC89055-4348-47BF-8C22-1EEC7697D883}" type="presParOf" srcId="{A5097EB9-EEC1-431B-9B24-9B4E9C2F3EC5}" destId="{58F2E851-AD90-4EAB-8E9E-34E16DF70169}" srcOrd="2" destOrd="0" presId="urn:microsoft.com/office/officeart/2005/8/layout/hList6"/>
    <dgm:cxn modelId="{7C95E8B1-A518-405D-A676-DC259ACFEB6E}" type="presParOf" srcId="{A5097EB9-EEC1-431B-9B24-9B4E9C2F3EC5}" destId="{36D7DC8B-F0CA-467B-8F34-0B371E59621F}" srcOrd="3" destOrd="0" presId="urn:microsoft.com/office/officeart/2005/8/layout/hList6"/>
    <dgm:cxn modelId="{F52FEB03-B7FC-4169-98F5-5A5749DD8669}" type="presParOf" srcId="{A5097EB9-EEC1-431B-9B24-9B4E9C2F3EC5}" destId="{7E19F2C9-49B9-41FC-B24D-FF62172310BC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EC66880-7810-4926-873A-1F1FF992A162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9E3F051-813E-48E3-A263-97406D04057A}">
      <dgm:prSet phldrT="[Текст]" custT="1"/>
      <dgm:spPr/>
      <dgm:t>
        <a:bodyPr/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0" dirty="0"/>
            <a:t>Разработан и внедряется подход управление случаем ТБ (УС-ТБ) и оплата за успешное завершение лечения ТБ  на уровне ПМСП</a:t>
          </a:r>
        </a:p>
      </dgm:t>
    </dgm:pt>
    <dgm:pt modelId="{21E6569A-DEE8-4FFA-A6FF-075FD385FD4A}" type="parTrans" cxnId="{C64F8E61-5C3F-4970-A771-DD48204382B9}">
      <dgm:prSet/>
      <dgm:spPr/>
      <dgm:t>
        <a:bodyPr/>
        <a:lstStyle/>
        <a:p>
          <a:endParaRPr lang="ru-RU" sz="1800" b="1"/>
        </a:p>
      </dgm:t>
    </dgm:pt>
    <dgm:pt modelId="{688CEDD5-E054-4968-B31C-33B124435375}" type="sibTrans" cxnId="{C64F8E61-5C3F-4970-A771-DD48204382B9}">
      <dgm:prSet/>
      <dgm:spPr/>
      <dgm:t>
        <a:bodyPr/>
        <a:lstStyle/>
        <a:p>
          <a:endParaRPr lang="ru-RU" sz="1800" b="1"/>
        </a:p>
      </dgm:t>
    </dgm:pt>
    <dgm:pt modelId="{0E72009F-E056-43A7-89A5-06337DBEF432}">
      <dgm:prSet custT="1"/>
      <dgm:spPr/>
      <dgm:t>
        <a:bodyPr/>
        <a:lstStyle/>
        <a:p>
          <a:pPr algn="l"/>
          <a:r>
            <a:rPr lang="ru-RU" sz="1800" b="0" dirty="0"/>
            <a:t>Утвержден Постановлением Кабинета Министров КР Программа и План мероприятий №119  «Туберкулез 6» на 2023-2026 от 03 марта 2023 года</a:t>
          </a:r>
        </a:p>
        <a:p>
          <a:pPr algn="l"/>
          <a:r>
            <a:rPr lang="ru-RU" sz="1800" b="0" dirty="0"/>
            <a:t>Реализуется  «План действий по оптимизации системы оказания противотуберкулезной помощи в КР на 2017-2026 годы»</a:t>
          </a:r>
        </a:p>
        <a:p>
          <a:pPr algn="ctr"/>
          <a:endParaRPr lang="ru-RU" sz="1800" b="1" dirty="0"/>
        </a:p>
      </dgm:t>
    </dgm:pt>
    <dgm:pt modelId="{690E22F0-C305-40AA-9908-8CA89847F4A5}" type="parTrans" cxnId="{832FD8AE-49B2-406C-9ECD-B0A8EEB0E01A}">
      <dgm:prSet/>
      <dgm:spPr/>
      <dgm:t>
        <a:bodyPr/>
        <a:lstStyle/>
        <a:p>
          <a:endParaRPr lang="ru-RU" sz="1800" b="1"/>
        </a:p>
      </dgm:t>
    </dgm:pt>
    <dgm:pt modelId="{B881B7B5-E062-4633-AFBC-DC8417042490}" type="sibTrans" cxnId="{832FD8AE-49B2-406C-9ECD-B0A8EEB0E01A}">
      <dgm:prSet/>
      <dgm:spPr/>
      <dgm:t>
        <a:bodyPr/>
        <a:lstStyle/>
        <a:p>
          <a:endParaRPr lang="ru-RU" sz="1800" b="1"/>
        </a:p>
      </dgm:t>
    </dgm:pt>
    <dgm:pt modelId="{2D038161-796C-42AA-961F-9048622AD1CA}">
      <dgm:prSet custT="1"/>
      <dgm:spPr/>
      <dgm:t>
        <a:bodyPr/>
        <a:lstStyle/>
        <a:p>
          <a:pPr algn="l"/>
          <a:r>
            <a:rPr lang="ru-RU" sz="1800" b="0" dirty="0"/>
            <a:t>Внедрена новая система оплаты услуг противотуберкулезных стационаров (охват 100% противотуберкулезных организаций в стране с усилением функции координации по реализации ТБ мероприятий </a:t>
          </a:r>
        </a:p>
      </dgm:t>
    </dgm:pt>
    <dgm:pt modelId="{810D3297-55D7-4B50-886D-E4ED49D41DF7}" type="parTrans" cxnId="{337DC41A-9BE8-4C01-A028-FA4B18719B19}">
      <dgm:prSet/>
      <dgm:spPr/>
      <dgm:t>
        <a:bodyPr/>
        <a:lstStyle/>
        <a:p>
          <a:endParaRPr lang="ru-RU"/>
        </a:p>
      </dgm:t>
    </dgm:pt>
    <dgm:pt modelId="{FDE3C05C-2BC0-4D88-8B95-797FC912DA13}" type="sibTrans" cxnId="{337DC41A-9BE8-4C01-A028-FA4B18719B19}">
      <dgm:prSet/>
      <dgm:spPr/>
      <dgm:t>
        <a:bodyPr/>
        <a:lstStyle/>
        <a:p>
          <a:endParaRPr lang="ru-RU"/>
        </a:p>
      </dgm:t>
    </dgm:pt>
    <dgm:pt modelId="{889EC6AC-2E83-4158-BC32-F8006B147355}">
      <dgm:prSet/>
      <dgm:spPr/>
      <dgm:t>
        <a:bodyPr/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/>
            <a:t>Созданы отделы программного менеджмента при всех ОЦБТ и НЦФ, предусмотрены бюджетные средства на функцию координации</a:t>
          </a:r>
        </a:p>
      </dgm:t>
    </dgm:pt>
    <dgm:pt modelId="{EF8E865F-5CA1-4106-9716-E5340A916763}" type="parTrans" cxnId="{7C1913F9-B68D-4E18-856A-4FEA0FA264B9}">
      <dgm:prSet/>
      <dgm:spPr/>
      <dgm:t>
        <a:bodyPr/>
        <a:lstStyle/>
        <a:p>
          <a:endParaRPr lang="en-US"/>
        </a:p>
      </dgm:t>
    </dgm:pt>
    <dgm:pt modelId="{2B10E890-F2D0-4BF8-A0D3-56DD0AC770BA}" type="sibTrans" cxnId="{7C1913F9-B68D-4E18-856A-4FEA0FA264B9}">
      <dgm:prSet/>
      <dgm:spPr/>
      <dgm:t>
        <a:bodyPr/>
        <a:lstStyle/>
        <a:p>
          <a:endParaRPr lang="en-US"/>
        </a:p>
      </dgm:t>
    </dgm:pt>
    <dgm:pt modelId="{A5097EB9-EEC1-431B-9B24-9B4E9C2F3EC5}" type="pres">
      <dgm:prSet presAssocID="{9EC66880-7810-4926-873A-1F1FF992A162}" presName="Name0" presStyleCnt="0">
        <dgm:presLayoutVars>
          <dgm:dir/>
          <dgm:resizeHandles val="exact"/>
        </dgm:presLayoutVars>
      </dgm:prSet>
      <dgm:spPr/>
    </dgm:pt>
    <dgm:pt modelId="{A74C6373-3939-40E1-AB56-F3A2CAFDF478}" type="pres">
      <dgm:prSet presAssocID="{0E72009F-E056-43A7-89A5-06337DBEF432}" presName="node" presStyleLbl="node1" presStyleIdx="0" presStyleCnt="4">
        <dgm:presLayoutVars>
          <dgm:bulletEnabled val="1"/>
        </dgm:presLayoutVars>
      </dgm:prSet>
      <dgm:spPr/>
    </dgm:pt>
    <dgm:pt modelId="{5088B015-3C3D-468C-97E5-135A13E5FA37}" type="pres">
      <dgm:prSet presAssocID="{B881B7B5-E062-4633-AFBC-DC8417042490}" presName="sibTrans" presStyleCnt="0"/>
      <dgm:spPr/>
    </dgm:pt>
    <dgm:pt modelId="{B2B7EA47-E3FB-42E5-9AFC-E84D7A27A92C}" type="pres">
      <dgm:prSet presAssocID="{889EC6AC-2E83-4158-BC32-F8006B147355}" presName="node" presStyleLbl="node1" presStyleIdx="1" presStyleCnt="4">
        <dgm:presLayoutVars>
          <dgm:bulletEnabled val="1"/>
        </dgm:presLayoutVars>
      </dgm:prSet>
      <dgm:spPr/>
    </dgm:pt>
    <dgm:pt modelId="{9EB5D3B4-B6B2-4DB8-BCEB-775357BFC6BA}" type="pres">
      <dgm:prSet presAssocID="{2B10E890-F2D0-4BF8-A0D3-56DD0AC770BA}" presName="sibTrans" presStyleCnt="0"/>
      <dgm:spPr/>
    </dgm:pt>
    <dgm:pt modelId="{7E19F2C9-49B9-41FC-B24D-FF62172310BC}" type="pres">
      <dgm:prSet presAssocID="{19E3F051-813E-48E3-A263-97406D04057A}" presName="node" presStyleLbl="node1" presStyleIdx="2" presStyleCnt="4">
        <dgm:presLayoutVars>
          <dgm:bulletEnabled val="1"/>
        </dgm:presLayoutVars>
      </dgm:prSet>
      <dgm:spPr/>
    </dgm:pt>
    <dgm:pt modelId="{5518A27E-0EA5-43B1-920F-61D4C2A08DF4}" type="pres">
      <dgm:prSet presAssocID="{688CEDD5-E054-4968-B31C-33B124435375}" presName="sibTrans" presStyleCnt="0"/>
      <dgm:spPr/>
    </dgm:pt>
    <dgm:pt modelId="{D8D299D0-FA86-4A03-9BDE-D7CA9D64EBF1}" type="pres">
      <dgm:prSet presAssocID="{2D038161-796C-42AA-961F-9048622AD1CA}" presName="node" presStyleLbl="node1" presStyleIdx="3" presStyleCnt="4">
        <dgm:presLayoutVars>
          <dgm:bulletEnabled val="1"/>
        </dgm:presLayoutVars>
      </dgm:prSet>
      <dgm:spPr/>
    </dgm:pt>
  </dgm:ptLst>
  <dgm:cxnLst>
    <dgm:cxn modelId="{337DC41A-9BE8-4C01-A028-FA4B18719B19}" srcId="{9EC66880-7810-4926-873A-1F1FF992A162}" destId="{2D038161-796C-42AA-961F-9048622AD1CA}" srcOrd="3" destOrd="0" parTransId="{810D3297-55D7-4B50-886D-E4ED49D41DF7}" sibTransId="{FDE3C05C-2BC0-4D88-8B95-797FC912DA13}"/>
    <dgm:cxn modelId="{C64F8E61-5C3F-4970-A771-DD48204382B9}" srcId="{9EC66880-7810-4926-873A-1F1FF992A162}" destId="{19E3F051-813E-48E3-A263-97406D04057A}" srcOrd="2" destOrd="0" parTransId="{21E6569A-DEE8-4FFA-A6FF-075FD385FD4A}" sibTransId="{688CEDD5-E054-4968-B31C-33B124435375}"/>
    <dgm:cxn modelId="{23268C66-FD92-4615-9452-F6C4146E8B01}" type="presOf" srcId="{9EC66880-7810-4926-873A-1F1FF992A162}" destId="{A5097EB9-EEC1-431B-9B24-9B4E9C2F3EC5}" srcOrd="0" destOrd="0" presId="urn:microsoft.com/office/officeart/2005/8/layout/hList6"/>
    <dgm:cxn modelId="{9F3D6679-75DC-4853-B296-A100864E45A1}" type="presOf" srcId="{2D038161-796C-42AA-961F-9048622AD1CA}" destId="{D8D299D0-FA86-4A03-9BDE-D7CA9D64EBF1}" srcOrd="0" destOrd="0" presId="urn:microsoft.com/office/officeart/2005/8/layout/hList6"/>
    <dgm:cxn modelId="{7915687C-76C4-49FF-A9D9-BAD5CDC8F535}" type="presOf" srcId="{889EC6AC-2E83-4158-BC32-F8006B147355}" destId="{B2B7EA47-E3FB-42E5-9AFC-E84D7A27A92C}" srcOrd="0" destOrd="0" presId="urn:microsoft.com/office/officeart/2005/8/layout/hList6"/>
    <dgm:cxn modelId="{832FD8AE-49B2-406C-9ECD-B0A8EEB0E01A}" srcId="{9EC66880-7810-4926-873A-1F1FF992A162}" destId="{0E72009F-E056-43A7-89A5-06337DBEF432}" srcOrd="0" destOrd="0" parTransId="{690E22F0-C305-40AA-9908-8CA89847F4A5}" sibTransId="{B881B7B5-E062-4633-AFBC-DC8417042490}"/>
    <dgm:cxn modelId="{32BCA0CE-CB4A-4576-AC7F-8486D404CE7B}" type="presOf" srcId="{19E3F051-813E-48E3-A263-97406D04057A}" destId="{7E19F2C9-49B9-41FC-B24D-FF62172310BC}" srcOrd="0" destOrd="0" presId="urn:microsoft.com/office/officeart/2005/8/layout/hList6"/>
    <dgm:cxn modelId="{65F001DA-9E50-411C-8B9E-251927D22E17}" type="presOf" srcId="{0E72009F-E056-43A7-89A5-06337DBEF432}" destId="{A74C6373-3939-40E1-AB56-F3A2CAFDF478}" srcOrd="0" destOrd="0" presId="urn:microsoft.com/office/officeart/2005/8/layout/hList6"/>
    <dgm:cxn modelId="{7C1913F9-B68D-4E18-856A-4FEA0FA264B9}" srcId="{9EC66880-7810-4926-873A-1F1FF992A162}" destId="{889EC6AC-2E83-4158-BC32-F8006B147355}" srcOrd="1" destOrd="0" parTransId="{EF8E865F-5CA1-4106-9716-E5340A916763}" sibTransId="{2B10E890-F2D0-4BF8-A0D3-56DD0AC770BA}"/>
    <dgm:cxn modelId="{58BC72DE-948C-49A9-BE4B-8EFB48618162}" type="presParOf" srcId="{A5097EB9-EEC1-431B-9B24-9B4E9C2F3EC5}" destId="{A74C6373-3939-40E1-AB56-F3A2CAFDF478}" srcOrd="0" destOrd="0" presId="urn:microsoft.com/office/officeart/2005/8/layout/hList6"/>
    <dgm:cxn modelId="{F4D46FBC-5882-464E-A729-FA76138E67BA}" type="presParOf" srcId="{A5097EB9-EEC1-431B-9B24-9B4E9C2F3EC5}" destId="{5088B015-3C3D-468C-97E5-135A13E5FA37}" srcOrd="1" destOrd="0" presId="urn:microsoft.com/office/officeart/2005/8/layout/hList6"/>
    <dgm:cxn modelId="{215BC7E0-B0DC-4A23-B0AE-70D198A49099}" type="presParOf" srcId="{A5097EB9-EEC1-431B-9B24-9B4E9C2F3EC5}" destId="{B2B7EA47-E3FB-42E5-9AFC-E84D7A27A92C}" srcOrd="2" destOrd="0" presId="urn:microsoft.com/office/officeart/2005/8/layout/hList6"/>
    <dgm:cxn modelId="{23586356-6F39-46A5-8584-360FEA7F8C4A}" type="presParOf" srcId="{A5097EB9-EEC1-431B-9B24-9B4E9C2F3EC5}" destId="{9EB5D3B4-B6B2-4DB8-BCEB-775357BFC6BA}" srcOrd="3" destOrd="0" presId="urn:microsoft.com/office/officeart/2005/8/layout/hList6"/>
    <dgm:cxn modelId="{0E175C1B-1AB7-4A8F-9B5D-16467B4DB820}" type="presParOf" srcId="{A5097EB9-EEC1-431B-9B24-9B4E9C2F3EC5}" destId="{7E19F2C9-49B9-41FC-B24D-FF62172310BC}" srcOrd="4" destOrd="0" presId="urn:microsoft.com/office/officeart/2005/8/layout/hList6"/>
    <dgm:cxn modelId="{0163920A-9E34-46E6-A52F-179BDDEEB5DB}" type="presParOf" srcId="{A5097EB9-EEC1-431B-9B24-9B4E9C2F3EC5}" destId="{5518A27E-0EA5-43B1-920F-61D4C2A08DF4}" srcOrd="5" destOrd="0" presId="urn:microsoft.com/office/officeart/2005/8/layout/hList6"/>
    <dgm:cxn modelId="{24AF187D-2698-4560-9910-FCE5D80A020B}" type="presParOf" srcId="{A5097EB9-EEC1-431B-9B24-9B4E9C2F3EC5}" destId="{D8D299D0-FA86-4A03-9BDE-D7CA9D64EBF1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5EADD44-8BD6-40B9-AC1E-B8A1C211EBBE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8E04DAE2-6FFF-4954-9F2C-A7C5930E4773}">
      <dgm:prSet phldrT="[Text]" custT="1"/>
      <dgm:spPr>
        <a:solidFill>
          <a:srgbClr val="FF0000"/>
        </a:solidFill>
      </dgm:spPr>
      <dgm:t>
        <a:bodyPr/>
        <a:lstStyle/>
        <a:p>
          <a:r>
            <a:rPr lang="ru-RU" sz="1600" b="0" dirty="0">
              <a:solidFill>
                <a:schemeClr val="bg1"/>
              </a:solidFill>
            </a:rPr>
            <a:t>Краткосрочный период (2017-2019)</a:t>
          </a:r>
          <a:endParaRPr lang="en-US" sz="1600" b="0" dirty="0">
            <a:solidFill>
              <a:schemeClr val="bg1"/>
            </a:solidFill>
          </a:endParaRPr>
        </a:p>
      </dgm:t>
    </dgm:pt>
    <dgm:pt modelId="{58EE7B4A-341F-4C6D-8D0C-CBCF467E046C}" type="parTrans" cxnId="{301EE35D-4791-4529-A641-676E423B862B}">
      <dgm:prSet/>
      <dgm:spPr/>
      <dgm:t>
        <a:bodyPr/>
        <a:lstStyle/>
        <a:p>
          <a:endParaRPr lang="en-US"/>
        </a:p>
      </dgm:t>
    </dgm:pt>
    <dgm:pt modelId="{A40BF70F-B555-43E5-B89D-10F8D054EE30}" type="sibTrans" cxnId="{301EE35D-4791-4529-A641-676E423B862B}">
      <dgm:prSet/>
      <dgm:spPr/>
      <dgm:t>
        <a:bodyPr/>
        <a:lstStyle/>
        <a:p>
          <a:endParaRPr lang="en-US"/>
        </a:p>
      </dgm:t>
    </dgm:pt>
    <dgm:pt modelId="{A5577C8B-4849-41BE-8A66-C8BD95004594}">
      <dgm:prSet phldrT="[Text]" custT="1"/>
      <dgm:spPr>
        <a:solidFill>
          <a:srgbClr val="FFC000"/>
        </a:solidFill>
      </dgm:spPr>
      <dgm:t>
        <a:bodyPr/>
        <a:lstStyle/>
        <a:p>
          <a:r>
            <a:rPr lang="ru-RU" sz="1600" b="0" dirty="0">
              <a:solidFill>
                <a:schemeClr val="bg1"/>
              </a:solidFill>
            </a:rPr>
            <a:t>Среднесрочный период (2020-2022)</a:t>
          </a:r>
          <a:endParaRPr lang="en-US" sz="1600" b="0" dirty="0">
            <a:solidFill>
              <a:schemeClr val="bg1"/>
            </a:solidFill>
          </a:endParaRPr>
        </a:p>
      </dgm:t>
    </dgm:pt>
    <dgm:pt modelId="{8C71DCC0-9C6E-4965-B257-C4E141B6A248}" type="parTrans" cxnId="{0ACCF61A-5C42-40E5-BAF7-CD86D465A0D5}">
      <dgm:prSet/>
      <dgm:spPr/>
      <dgm:t>
        <a:bodyPr/>
        <a:lstStyle/>
        <a:p>
          <a:endParaRPr lang="en-US"/>
        </a:p>
      </dgm:t>
    </dgm:pt>
    <dgm:pt modelId="{C124C3F5-C2D2-472D-855C-5FD14AA74951}" type="sibTrans" cxnId="{0ACCF61A-5C42-40E5-BAF7-CD86D465A0D5}">
      <dgm:prSet/>
      <dgm:spPr/>
      <dgm:t>
        <a:bodyPr/>
        <a:lstStyle/>
        <a:p>
          <a:endParaRPr lang="en-US"/>
        </a:p>
      </dgm:t>
    </dgm:pt>
    <dgm:pt modelId="{7608ECAE-5E23-45E8-900F-493E2B0513B0}">
      <dgm:prSet phldrT="[Text]" custT="1"/>
      <dgm:spPr>
        <a:solidFill>
          <a:srgbClr val="92D050"/>
        </a:solidFill>
      </dgm:spPr>
      <dgm:t>
        <a:bodyPr/>
        <a:lstStyle/>
        <a:p>
          <a:r>
            <a:rPr lang="ru-RU" sz="1600" b="0" dirty="0">
              <a:solidFill>
                <a:schemeClr val="bg1"/>
              </a:solidFill>
            </a:rPr>
            <a:t>Долгосрочный период (2023-2026)</a:t>
          </a:r>
          <a:endParaRPr lang="en-US" sz="1600" b="0" dirty="0">
            <a:solidFill>
              <a:schemeClr val="bg1"/>
            </a:solidFill>
          </a:endParaRPr>
        </a:p>
      </dgm:t>
    </dgm:pt>
    <dgm:pt modelId="{B79E1285-BCF1-4683-AC51-322EDCF7E8B8}" type="parTrans" cxnId="{2856D9A0-B4EF-45EA-920C-0D6FFE853C17}">
      <dgm:prSet/>
      <dgm:spPr/>
      <dgm:t>
        <a:bodyPr/>
        <a:lstStyle/>
        <a:p>
          <a:endParaRPr lang="en-US"/>
        </a:p>
      </dgm:t>
    </dgm:pt>
    <dgm:pt modelId="{B6293E9C-774D-49CE-9F0C-8FAF5D8E5A5B}" type="sibTrans" cxnId="{2856D9A0-B4EF-45EA-920C-0D6FFE853C17}">
      <dgm:prSet/>
      <dgm:spPr/>
      <dgm:t>
        <a:bodyPr/>
        <a:lstStyle/>
        <a:p>
          <a:endParaRPr lang="en-US"/>
        </a:p>
      </dgm:t>
    </dgm:pt>
    <dgm:pt modelId="{24B6A595-CC92-4FC6-B119-AD40D5DB6F32}" type="pres">
      <dgm:prSet presAssocID="{85EADD44-8BD6-40B9-AC1E-B8A1C211EBBE}" presName="Name0" presStyleCnt="0">
        <dgm:presLayoutVars>
          <dgm:dir/>
          <dgm:animLvl val="lvl"/>
          <dgm:resizeHandles val="exact"/>
        </dgm:presLayoutVars>
      </dgm:prSet>
      <dgm:spPr/>
    </dgm:pt>
    <dgm:pt modelId="{61C880C0-655B-4CBE-B8D1-4C5877D68FE4}" type="pres">
      <dgm:prSet presAssocID="{8E04DAE2-6FFF-4954-9F2C-A7C5930E4773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424CF4F8-F873-48F1-B8AC-E7C1B921991B}" type="pres">
      <dgm:prSet presAssocID="{A40BF70F-B555-43E5-B89D-10F8D054EE30}" presName="parTxOnlySpace" presStyleCnt="0"/>
      <dgm:spPr/>
    </dgm:pt>
    <dgm:pt modelId="{B4C95581-E924-4652-98FF-3D10C2A3DF9E}" type="pres">
      <dgm:prSet presAssocID="{A5577C8B-4849-41BE-8A66-C8BD95004594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CFCB6B01-91FB-4581-89A0-FB99DB0C739A}" type="pres">
      <dgm:prSet presAssocID="{C124C3F5-C2D2-472D-855C-5FD14AA74951}" presName="parTxOnlySpace" presStyleCnt="0"/>
      <dgm:spPr/>
    </dgm:pt>
    <dgm:pt modelId="{3230AD3E-828F-4A36-AD3A-13CDF0C7A4F0}" type="pres">
      <dgm:prSet presAssocID="{7608ECAE-5E23-45E8-900F-493E2B0513B0}" presName="parTxOnly" presStyleLbl="node1" presStyleIdx="2" presStyleCnt="3" custLinFactNeighborX="27214" custLinFactNeighborY="2492">
        <dgm:presLayoutVars>
          <dgm:chMax val="0"/>
          <dgm:chPref val="0"/>
          <dgm:bulletEnabled val="1"/>
        </dgm:presLayoutVars>
      </dgm:prSet>
      <dgm:spPr/>
    </dgm:pt>
  </dgm:ptLst>
  <dgm:cxnLst>
    <dgm:cxn modelId="{0ACCF61A-5C42-40E5-BAF7-CD86D465A0D5}" srcId="{85EADD44-8BD6-40B9-AC1E-B8A1C211EBBE}" destId="{A5577C8B-4849-41BE-8A66-C8BD95004594}" srcOrd="1" destOrd="0" parTransId="{8C71DCC0-9C6E-4965-B257-C4E141B6A248}" sibTransId="{C124C3F5-C2D2-472D-855C-5FD14AA74951}"/>
    <dgm:cxn modelId="{301EE35D-4791-4529-A641-676E423B862B}" srcId="{85EADD44-8BD6-40B9-AC1E-B8A1C211EBBE}" destId="{8E04DAE2-6FFF-4954-9F2C-A7C5930E4773}" srcOrd="0" destOrd="0" parTransId="{58EE7B4A-341F-4C6D-8D0C-CBCF467E046C}" sibTransId="{A40BF70F-B555-43E5-B89D-10F8D054EE30}"/>
    <dgm:cxn modelId="{20B10547-9976-40DA-BFB9-7FD0F7ACC1BD}" type="presOf" srcId="{8E04DAE2-6FFF-4954-9F2C-A7C5930E4773}" destId="{61C880C0-655B-4CBE-B8D1-4C5877D68FE4}" srcOrd="0" destOrd="0" presId="urn:microsoft.com/office/officeart/2005/8/layout/chevron1"/>
    <dgm:cxn modelId="{E1CC1977-DA16-4018-9B2E-69B0F79D4D8A}" type="presOf" srcId="{7608ECAE-5E23-45E8-900F-493E2B0513B0}" destId="{3230AD3E-828F-4A36-AD3A-13CDF0C7A4F0}" srcOrd="0" destOrd="0" presId="urn:microsoft.com/office/officeart/2005/8/layout/chevron1"/>
    <dgm:cxn modelId="{2856D9A0-B4EF-45EA-920C-0D6FFE853C17}" srcId="{85EADD44-8BD6-40B9-AC1E-B8A1C211EBBE}" destId="{7608ECAE-5E23-45E8-900F-493E2B0513B0}" srcOrd="2" destOrd="0" parTransId="{B79E1285-BCF1-4683-AC51-322EDCF7E8B8}" sibTransId="{B6293E9C-774D-49CE-9F0C-8FAF5D8E5A5B}"/>
    <dgm:cxn modelId="{86AAE3D6-C5B1-4CA1-ADAA-A138C33644C5}" type="presOf" srcId="{A5577C8B-4849-41BE-8A66-C8BD95004594}" destId="{B4C95581-E924-4652-98FF-3D10C2A3DF9E}" srcOrd="0" destOrd="0" presId="urn:microsoft.com/office/officeart/2005/8/layout/chevron1"/>
    <dgm:cxn modelId="{516DE2FF-4F1F-4258-B70A-A4B6E31E9A59}" type="presOf" srcId="{85EADD44-8BD6-40B9-AC1E-B8A1C211EBBE}" destId="{24B6A595-CC92-4FC6-B119-AD40D5DB6F32}" srcOrd="0" destOrd="0" presId="urn:microsoft.com/office/officeart/2005/8/layout/chevron1"/>
    <dgm:cxn modelId="{035E8E31-6506-4C8D-84F5-B82C7F917714}" type="presParOf" srcId="{24B6A595-CC92-4FC6-B119-AD40D5DB6F32}" destId="{61C880C0-655B-4CBE-B8D1-4C5877D68FE4}" srcOrd="0" destOrd="0" presId="urn:microsoft.com/office/officeart/2005/8/layout/chevron1"/>
    <dgm:cxn modelId="{5EC71BD9-E01A-464C-9C67-A8328CEF7469}" type="presParOf" srcId="{24B6A595-CC92-4FC6-B119-AD40D5DB6F32}" destId="{424CF4F8-F873-48F1-B8AC-E7C1B921991B}" srcOrd="1" destOrd="0" presId="urn:microsoft.com/office/officeart/2005/8/layout/chevron1"/>
    <dgm:cxn modelId="{61770A46-46AE-4FD7-9E96-ECDE3DFC3AEA}" type="presParOf" srcId="{24B6A595-CC92-4FC6-B119-AD40D5DB6F32}" destId="{B4C95581-E924-4652-98FF-3D10C2A3DF9E}" srcOrd="2" destOrd="0" presId="urn:microsoft.com/office/officeart/2005/8/layout/chevron1"/>
    <dgm:cxn modelId="{97ED5EC1-36FE-41B6-8D70-B93E88F1390E}" type="presParOf" srcId="{24B6A595-CC92-4FC6-B119-AD40D5DB6F32}" destId="{CFCB6B01-91FB-4581-89A0-FB99DB0C739A}" srcOrd="3" destOrd="0" presId="urn:microsoft.com/office/officeart/2005/8/layout/chevron1"/>
    <dgm:cxn modelId="{981C9098-8ABA-4EEB-892A-9E393FA165CE}" type="presParOf" srcId="{24B6A595-CC92-4FC6-B119-AD40D5DB6F32}" destId="{3230AD3E-828F-4A36-AD3A-13CDF0C7A4F0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AA933BA-1227-4EBB-9B8D-B0F47EA3B00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ACCA92E-9981-4037-897A-238BAD468813}">
      <dgm:prSet phldrT="[Текст]" custT="1"/>
      <dgm:spPr/>
      <dgm:t>
        <a:bodyPr/>
        <a:lstStyle/>
        <a:p>
          <a:r>
            <a: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Реализация Плана мероприятий</a:t>
          </a:r>
          <a:r>
            <a: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Программы ТБ-6. Усиление межведомственного и </a:t>
          </a:r>
          <a:r>
            <a:rPr lang="ru-RU" sz="2000" b="1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межсекторального</a:t>
          </a:r>
          <a:r>
            <a: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сотрудничества</a:t>
          </a:r>
          <a:endParaRPr lang="ru-RU" sz="2000" dirty="0"/>
        </a:p>
      </dgm:t>
    </dgm:pt>
    <dgm:pt modelId="{E37A14EA-58CD-468A-BADC-CF32EA6B9958}" type="parTrans" cxnId="{5821C5D7-E9B1-480B-977C-61400B7C14DC}">
      <dgm:prSet/>
      <dgm:spPr/>
      <dgm:t>
        <a:bodyPr/>
        <a:lstStyle/>
        <a:p>
          <a:endParaRPr lang="ru-RU" sz="2000"/>
        </a:p>
      </dgm:t>
    </dgm:pt>
    <dgm:pt modelId="{145A2C10-88D4-4E82-9888-F1DB0F6A1581}" type="sibTrans" cxnId="{5821C5D7-E9B1-480B-977C-61400B7C14DC}">
      <dgm:prSet/>
      <dgm:spPr/>
      <dgm:t>
        <a:bodyPr/>
        <a:lstStyle/>
        <a:p>
          <a:endParaRPr lang="ru-RU" sz="2000"/>
        </a:p>
      </dgm:t>
    </dgm:pt>
    <dgm:pt modelId="{45C4326C-8154-4001-8B85-53750C4DC354}">
      <dgm:prSet phldrT="[Текст]" custT="1"/>
      <dgm:spPr/>
      <dgm:t>
        <a:bodyPr/>
        <a:lstStyle/>
        <a:p>
          <a:endParaRPr lang="ru-RU" sz="2000" dirty="0"/>
        </a:p>
      </dgm:t>
    </dgm:pt>
    <dgm:pt modelId="{DC5A0EA1-3223-4206-8D81-7ED72FEC281F}" type="parTrans" cxnId="{DA582708-F1A7-4EFF-A762-0A4D908579F6}">
      <dgm:prSet/>
      <dgm:spPr/>
      <dgm:t>
        <a:bodyPr/>
        <a:lstStyle/>
        <a:p>
          <a:endParaRPr lang="ru-RU" sz="2000"/>
        </a:p>
      </dgm:t>
    </dgm:pt>
    <dgm:pt modelId="{EC4FD63E-ACC7-4532-931D-ABB7E6D51E5D}" type="sibTrans" cxnId="{DA582708-F1A7-4EFF-A762-0A4D908579F6}">
      <dgm:prSet/>
      <dgm:spPr/>
      <dgm:t>
        <a:bodyPr/>
        <a:lstStyle/>
        <a:p>
          <a:endParaRPr lang="ru-RU" sz="2000"/>
        </a:p>
      </dgm:t>
    </dgm:pt>
    <dgm:pt modelId="{7BD5216C-DCAA-4C9B-82DE-889154FB1D27}">
      <dgm:prSet custT="1"/>
      <dgm:spPr/>
      <dgm:t>
        <a:bodyPr/>
        <a:lstStyle/>
        <a:p>
          <a:r>
            <a: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Расширение перехода на государственное финансирование по противотуберкулезным мероприятиям, закуп ПТП 2-го ряда и лабораторных реагентов</a:t>
          </a:r>
          <a:endParaRPr lang="ru-RU" sz="2000" dirty="0"/>
        </a:p>
      </dgm:t>
    </dgm:pt>
    <dgm:pt modelId="{EB3771B4-83D6-462F-B63D-0B1CF8308451}" type="parTrans" cxnId="{7CA11C0F-4317-4330-A098-D38A07371176}">
      <dgm:prSet/>
      <dgm:spPr/>
      <dgm:t>
        <a:bodyPr/>
        <a:lstStyle/>
        <a:p>
          <a:endParaRPr lang="ru-RU" sz="2000"/>
        </a:p>
      </dgm:t>
    </dgm:pt>
    <dgm:pt modelId="{5E1AF29E-7DAD-433B-BFFC-FC5C6ABB24B8}" type="sibTrans" cxnId="{7CA11C0F-4317-4330-A098-D38A07371176}">
      <dgm:prSet/>
      <dgm:spPr/>
      <dgm:t>
        <a:bodyPr/>
        <a:lstStyle/>
        <a:p>
          <a:endParaRPr lang="ru-RU" sz="2000"/>
        </a:p>
      </dgm:t>
    </dgm:pt>
    <dgm:pt modelId="{2FAE44AB-ACA2-4D0A-8BD3-279DD242F262}">
      <dgm:prSet custT="1"/>
      <dgm:spPr/>
      <dgm:t>
        <a:bodyPr/>
        <a:lstStyle/>
        <a:p>
          <a:r>
            <a: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Расширение использования цифровых технологий по ТБ (мобильные приложения на уровне </a:t>
          </a:r>
          <a:r>
            <a:rPr lang="ru-RU" sz="2000" b="1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ФАПов</a:t>
          </a:r>
          <a:r>
            <a: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и ГСВ)  и обеспечения качества данных</a:t>
          </a:r>
          <a:endParaRPr lang="ru-RU" sz="2000" dirty="0"/>
        </a:p>
      </dgm:t>
    </dgm:pt>
    <dgm:pt modelId="{8745EBBA-A9F7-4798-8D85-7E78ED7FD04D}" type="parTrans" cxnId="{E86A2237-09A2-4DF7-AF72-37C8E624395F}">
      <dgm:prSet/>
      <dgm:spPr/>
      <dgm:t>
        <a:bodyPr/>
        <a:lstStyle/>
        <a:p>
          <a:endParaRPr lang="ru-RU" sz="2000"/>
        </a:p>
      </dgm:t>
    </dgm:pt>
    <dgm:pt modelId="{7077AD1F-010A-46AC-93F1-634D2B3DB697}" type="sibTrans" cxnId="{E86A2237-09A2-4DF7-AF72-37C8E624395F}">
      <dgm:prSet/>
      <dgm:spPr/>
      <dgm:t>
        <a:bodyPr/>
        <a:lstStyle/>
        <a:p>
          <a:endParaRPr lang="ru-RU" sz="2000"/>
        </a:p>
      </dgm:t>
    </dgm:pt>
    <dgm:pt modelId="{C7A196D8-87EF-4664-A7C0-4F5610968CEE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Систематическая информационная работа с населением на населения с фокусом на  различных ключевых групп  </a:t>
          </a:r>
          <a:endParaRPr lang="ru-RU" sz="2000" dirty="0"/>
        </a:p>
      </dgm:t>
    </dgm:pt>
    <dgm:pt modelId="{89C12761-E18A-4A07-9D9D-55D6489E49E6}" type="parTrans" cxnId="{7ACA3ABC-27E5-46BD-8B74-E86FF0F62FF5}">
      <dgm:prSet/>
      <dgm:spPr/>
      <dgm:t>
        <a:bodyPr/>
        <a:lstStyle/>
        <a:p>
          <a:endParaRPr lang="ru-RU" sz="2000"/>
        </a:p>
      </dgm:t>
    </dgm:pt>
    <dgm:pt modelId="{0BDB4737-5A2D-4E99-B23A-DA11B5A8A507}" type="sibTrans" cxnId="{7ACA3ABC-27E5-46BD-8B74-E86FF0F62FF5}">
      <dgm:prSet/>
      <dgm:spPr/>
      <dgm:t>
        <a:bodyPr/>
        <a:lstStyle/>
        <a:p>
          <a:endParaRPr lang="ru-RU" sz="2000"/>
        </a:p>
      </dgm:t>
    </dgm:pt>
    <dgm:pt modelId="{5F02836F-12AD-45A6-B0C6-FF33ED003C6A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>
              <a:solidFill>
                <a:schemeClr val="bg1"/>
              </a:solidFill>
            </a:rPr>
            <a:t>Улучшение системы регистрации и учета больных ТБ (электронная база по ТБ);</a:t>
          </a:r>
        </a:p>
        <a:p>
          <a:pPr lvl="0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/>
        </a:p>
      </dgm:t>
    </dgm:pt>
    <dgm:pt modelId="{E665120E-7C8A-4395-808D-11722968E543}" type="sibTrans" cxnId="{C5E1A49A-E8B7-4AD5-9F28-F6E409C52A48}">
      <dgm:prSet/>
      <dgm:spPr/>
      <dgm:t>
        <a:bodyPr/>
        <a:lstStyle/>
        <a:p>
          <a:endParaRPr lang="ru-RU" sz="2000"/>
        </a:p>
      </dgm:t>
    </dgm:pt>
    <dgm:pt modelId="{C7E3A3B5-69D5-4065-BA92-244ABDF44A05}" type="parTrans" cxnId="{C5E1A49A-E8B7-4AD5-9F28-F6E409C52A48}">
      <dgm:prSet/>
      <dgm:spPr/>
      <dgm:t>
        <a:bodyPr/>
        <a:lstStyle/>
        <a:p>
          <a:endParaRPr lang="ru-RU" sz="2000"/>
        </a:p>
      </dgm:t>
    </dgm:pt>
    <dgm:pt modelId="{58CFC4F3-547E-4389-AF4E-0970E1AF3692}" type="pres">
      <dgm:prSet presAssocID="{0AA933BA-1227-4EBB-9B8D-B0F47EA3B000}" presName="linear" presStyleCnt="0">
        <dgm:presLayoutVars>
          <dgm:animLvl val="lvl"/>
          <dgm:resizeHandles val="exact"/>
        </dgm:presLayoutVars>
      </dgm:prSet>
      <dgm:spPr/>
    </dgm:pt>
    <dgm:pt modelId="{5BBB853E-3F67-4776-A1E0-B55AB91A6548}" type="pres">
      <dgm:prSet presAssocID="{2ACCA92E-9981-4037-897A-238BAD468813}" presName="parentText" presStyleLbl="node1" presStyleIdx="0" presStyleCnt="5" custLinFactNeighborX="-427" custLinFactNeighborY="29824">
        <dgm:presLayoutVars>
          <dgm:chMax val="0"/>
          <dgm:bulletEnabled val="1"/>
        </dgm:presLayoutVars>
      </dgm:prSet>
      <dgm:spPr/>
    </dgm:pt>
    <dgm:pt modelId="{CE998F07-09A6-4CFC-B61B-B65B7EB913B5}" type="pres">
      <dgm:prSet presAssocID="{2ACCA92E-9981-4037-897A-238BAD468813}" presName="childText" presStyleLbl="revTx" presStyleIdx="0" presStyleCnt="1">
        <dgm:presLayoutVars>
          <dgm:bulletEnabled val="1"/>
        </dgm:presLayoutVars>
      </dgm:prSet>
      <dgm:spPr/>
    </dgm:pt>
    <dgm:pt modelId="{9D0E4B5B-BE37-4E84-9B9C-B4B67A3C1DB9}" type="pres">
      <dgm:prSet presAssocID="{5F02836F-12AD-45A6-B0C6-FF33ED003C6A}" presName="parentText" presStyleLbl="node1" presStyleIdx="1" presStyleCnt="5" custLinFactY="350704" custLinFactNeighborX="-217" custLinFactNeighborY="400000">
        <dgm:presLayoutVars>
          <dgm:chMax val="0"/>
          <dgm:bulletEnabled val="1"/>
        </dgm:presLayoutVars>
      </dgm:prSet>
      <dgm:spPr/>
    </dgm:pt>
    <dgm:pt modelId="{00DDFE67-EA33-4426-9599-52DCE5AEFAFA}" type="pres">
      <dgm:prSet presAssocID="{E665120E-7C8A-4395-808D-11722968E543}" presName="spacer" presStyleCnt="0"/>
      <dgm:spPr/>
    </dgm:pt>
    <dgm:pt modelId="{DB33FD16-62C1-433A-89D1-FA8F45A2C366}" type="pres">
      <dgm:prSet presAssocID="{2FAE44AB-ACA2-4D0A-8BD3-279DD242F262}" presName="parentText" presStyleLbl="node1" presStyleIdx="2" presStyleCnt="5" custLinFactY="59067" custLinFactNeighborY="100000">
        <dgm:presLayoutVars>
          <dgm:chMax val="0"/>
          <dgm:bulletEnabled val="1"/>
        </dgm:presLayoutVars>
      </dgm:prSet>
      <dgm:spPr/>
    </dgm:pt>
    <dgm:pt modelId="{92831C31-9743-4661-801D-0EF7D980ACEF}" type="pres">
      <dgm:prSet presAssocID="{7077AD1F-010A-46AC-93F1-634D2B3DB697}" presName="spacer" presStyleCnt="0"/>
      <dgm:spPr/>
    </dgm:pt>
    <dgm:pt modelId="{2BECDC2A-473A-4ACF-8EAD-A9B376829F24}" type="pres">
      <dgm:prSet presAssocID="{7BD5216C-DCAA-4C9B-82DE-889154FB1D27}" presName="parentText" presStyleLbl="node1" presStyleIdx="3" presStyleCnt="5" custLinFactY="-170723" custLinFactNeighborX="-427" custLinFactNeighborY="-200000">
        <dgm:presLayoutVars>
          <dgm:chMax val="0"/>
          <dgm:bulletEnabled val="1"/>
        </dgm:presLayoutVars>
      </dgm:prSet>
      <dgm:spPr/>
    </dgm:pt>
    <dgm:pt modelId="{64223CBB-81FE-4A71-AEDE-6F916B49861F}" type="pres">
      <dgm:prSet presAssocID="{5E1AF29E-7DAD-433B-BFFC-FC5C6ABB24B8}" presName="spacer" presStyleCnt="0"/>
      <dgm:spPr/>
    </dgm:pt>
    <dgm:pt modelId="{CA48B1E1-3BC9-439B-A150-CA45CEEFE3BB}" type="pres">
      <dgm:prSet presAssocID="{C7A196D8-87EF-4664-A7C0-4F5610968CEE}" presName="parentText" presStyleLbl="node1" presStyleIdx="4" presStyleCnt="5" custLinFactY="-15130" custLinFactNeighborY="-100000">
        <dgm:presLayoutVars>
          <dgm:chMax val="0"/>
          <dgm:bulletEnabled val="1"/>
        </dgm:presLayoutVars>
      </dgm:prSet>
      <dgm:spPr/>
    </dgm:pt>
  </dgm:ptLst>
  <dgm:cxnLst>
    <dgm:cxn modelId="{DA582708-F1A7-4EFF-A762-0A4D908579F6}" srcId="{2ACCA92E-9981-4037-897A-238BAD468813}" destId="{45C4326C-8154-4001-8B85-53750C4DC354}" srcOrd="0" destOrd="0" parTransId="{DC5A0EA1-3223-4206-8D81-7ED72FEC281F}" sibTransId="{EC4FD63E-ACC7-4532-931D-ABB7E6D51E5D}"/>
    <dgm:cxn modelId="{7CA11C0F-4317-4330-A098-D38A07371176}" srcId="{0AA933BA-1227-4EBB-9B8D-B0F47EA3B000}" destId="{7BD5216C-DCAA-4C9B-82DE-889154FB1D27}" srcOrd="3" destOrd="0" parTransId="{EB3771B4-83D6-462F-B63D-0B1CF8308451}" sibTransId="{5E1AF29E-7DAD-433B-BFFC-FC5C6ABB24B8}"/>
    <dgm:cxn modelId="{994F5219-A0CB-472F-AD96-A7B883971F3D}" type="presOf" srcId="{0AA933BA-1227-4EBB-9B8D-B0F47EA3B000}" destId="{58CFC4F3-547E-4389-AF4E-0970E1AF3692}" srcOrd="0" destOrd="0" presId="urn:microsoft.com/office/officeart/2005/8/layout/vList2"/>
    <dgm:cxn modelId="{E86A2237-09A2-4DF7-AF72-37C8E624395F}" srcId="{0AA933BA-1227-4EBB-9B8D-B0F47EA3B000}" destId="{2FAE44AB-ACA2-4D0A-8BD3-279DD242F262}" srcOrd="2" destOrd="0" parTransId="{8745EBBA-A9F7-4798-8D85-7E78ED7FD04D}" sibTransId="{7077AD1F-010A-46AC-93F1-634D2B3DB697}"/>
    <dgm:cxn modelId="{2142B765-53E6-4BF2-9B9E-66510D6FDBAF}" type="presOf" srcId="{45C4326C-8154-4001-8B85-53750C4DC354}" destId="{CE998F07-09A6-4CFC-B61B-B65B7EB913B5}" srcOrd="0" destOrd="0" presId="urn:microsoft.com/office/officeart/2005/8/layout/vList2"/>
    <dgm:cxn modelId="{40E12C70-2A2F-4A50-8074-1C7BBB943C4F}" type="presOf" srcId="{2FAE44AB-ACA2-4D0A-8BD3-279DD242F262}" destId="{DB33FD16-62C1-433A-89D1-FA8F45A2C366}" srcOrd="0" destOrd="0" presId="urn:microsoft.com/office/officeart/2005/8/layout/vList2"/>
    <dgm:cxn modelId="{C5E1A49A-E8B7-4AD5-9F28-F6E409C52A48}" srcId="{0AA933BA-1227-4EBB-9B8D-B0F47EA3B000}" destId="{5F02836F-12AD-45A6-B0C6-FF33ED003C6A}" srcOrd="1" destOrd="0" parTransId="{C7E3A3B5-69D5-4065-BA92-244ABDF44A05}" sibTransId="{E665120E-7C8A-4395-808D-11722968E543}"/>
    <dgm:cxn modelId="{D865CFAD-BB64-4E3B-9556-4A8E1A779A2D}" type="presOf" srcId="{7BD5216C-DCAA-4C9B-82DE-889154FB1D27}" destId="{2BECDC2A-473A-4ACF-8EAD-A9B376829F24}" srcOrd="0" destOrd="0" presId="urn:microsoft.com/office/officeart/2005/8/layout/vList2"/>
    <dgm:cxn modelId="{24D54DB7-8A85-4E07-A12F-F5FBEF3F6040}" type="presOf" srcId="{5F02836F-12AD-45A6-B0C6-FF33ED003C6A}" destId="{9D0E4B5B-BE37-4E84-9B9C-B4B67A3C1DB9}" srcOrd="0" destOrd="0" presId="urn:microsoft.com/office/officeart/2005/8/layout/vList2"/>
    <dgm:cxn modelId="{7ACA3ABC-27E5-46BD-8B74-E86FF0F62FF5}" srcId="{0AA933BA-1227-4EBB-9B8D-B0F47EA3B000}" destId="{C7A196D8-87EF-4664-A7C0-4F5610968CEE}" srcOrd="4" destOrd="0" parTransId="{89C12761-E18A-4A07-9D9D-55D6489E49E6}" sibTransId="{0BDB4737-5A2D-4E99-B23A-DA11B5A8A507}"/>
    <dgm:cxn modelId="{583B97C9-692A-4F12-BD2A-870996101B6B}" type="presOf" srcId="{C7A196D8-87EF-4664-A7C0-4F5610968CEE}" destId="{CA48B1E1-3BC9-439B-A150-CA45CEEFE3BB}" srcOrd="0" destOrd="0" presId="urn:microsoft.com/office/officeart/2005/8/layout/vList2"/>
    <dgm:cxn modelId="{5821C5D7-E9B1-480B-977C-61400B7C14DC}" srcId="{0AA933BA-1227-4EBB-9B8D-B0F47EA3B000}" destId="{2ACCA92E-9981-4037-897A-238BAD468813}" srcOrd="0" destOrd="0" parTransId="{E37A14EA-58CD-468A-BADC-CF32EA6B9958}" sibTransId="{145A2C10-88D4-4E82-9888-F1DB0F6A1581}"/>
    <dgm:cxn modelId="{03896FEE-9966-4E03-9122-BF0CD0D51812}" type="presOf" srcId="{2ACCA92E-9981-4037-897A-238BAD468813}" destId="{5BBB853E-3F67-4776-A1E0-B55AB91A6548}" srcOrd="0" destOrd="0" presId="urn:microsoft.com/office/officeart/2005/8/layout/vList2"/>
    <dgm:cxn modelId="{15250531-D968-4607-B189-1D7DED3B2372}" type="presParOf" srcId="{58CFC4F3-547E-4389-AF4E-0970E1AF3692}" destId="{5BBB853E-3F67-4776-A1E0-B55AB91A6548}" srcOrd="0" destOrd="0" presId="urn:microsoft.com/office/officeart/2005/8/layout/vList2"/>
    <dgm:cxn modelId="{8F253B82-9B55-4BB2-93AC-2A6CAB443D83}" type="presParOf" srcId="{58CFC4F3-547E-4389-AF4E-0970E1AF3692}" destId="{CE998F07-09A6-4CFC-B61B-B65B7EB913B5}" srcOrd="1" destOrd="0" presId="urn:microsoft.com/office/officeart/2005/8/layout/vList2"/>
    <dgm:cxn modelId="{716A0FFD-8A51-4716-BE74-E774751829FD}" type="presParOf" srcId="{58CFC4F3-547E-4389-AF4E-0970E1AF3692}" destId="{9D0E4B5B-BE37-4E84-9B9C-B4B67A3C1DB9}" srcOrd="2" destOrd="0" presId="urn:microsoft.com/office/officeart/2005/8/layout/vList2"/>
    <dgm:cxn modelId="{010D0F77-74E6-47E2-9002-B7E33560F000}" type="presParOf" srcId="{58CFC4F3-547E-4389-AF4E-0970E1AF3692}" destId="{00DDFE67-EA33-4426-9599-52DCE5AEFAFA}" srcOrd="3" destOrd="0" presId="urn:microsoft.com/office/officeart/2005/8/layout/vList2"/>
    <dgm:cxn modelId="{430A4F84-BB32-4813-B86A-632AC1514D34}" type="presParOf" srcId="{58CFC4F3-547E-4389-AF4E-0970E1AF3692}" destId="{DB33FD16-62C1-433A-89D1-FA8F45A2C366}" srcOrd="4" destOrd="0" presId="urn:microsoft.com/office/officeart/2005/8/layout/vList2"/>
    <dgm:cxn modelId="{5469E355-E7A7-475F-95CA-E19CDA8E3711}" type="presParOf" srcId="{58CFC4F3-547E-4389-AF4E-0970E1AF3692}" destId="{92831C31-9743-4661-801D-0EF7D980ACEF}" srcOrd="5" destOrd="0" presId="urn:microsoft.com/office/officeart/2005/8/layout/vList2"/>
    <dgm:cxn modelId="{174579F4-1E6F-48A0-94F4-6828CE9735AD}" type="presParOf" srcId="{58CFC4F3-547E-4389-AF4E-0970E1AF3692}" destId="{2BECDC2A-473A-4ACF-8EAD-A9B376829F24}" srcOrd="6" destOrd="0" presId="urn:microsoft.com/office/officeart/2005/8/layout/vList2"/>
    <dgm:cxn modelId="{050D2899-51B8-415F-BA98-AB600CBB97F4}" type="presParOf" srcId="{58CFC4F3-547E-4389-AF4E-0970E1AF3692}" destId="{64223CBB-81FE-4A71-AEDE-6F916B49861F}" srcOrd="7" destOrd="0" presId="urn:microsoft.com/office/officeart/2005/8/layout/vList2"/>
    <dgm:cxn modelId="{6299784C-8AF9-46E1-A86C-EB7F11C06AF9}" type="presParOf" srcId="{58CFC4F3-547E-4389-AF4E-0970E1AF3692}" destId="{CA48B1E1-3BC9-439B-A150-CA45CEEFE3B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AA933BA-1227-4EBB-9B8D-B0F47EA3B00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ACCA92E-9981-4037-897A-238BAD468813}">
      <dgm:prSet phldrT="[Текст]" custT="1"/>
      <dgm:spPr/>
      <dgm:t>
        <a:bodyPr/>
        <a:lstStyle/>
        <a:p>
          <a:r>
            <a:rPr lang="ru-RU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Пересмотр и разработка клинических руководств и протоколов в соответствии с рекомендациями ВОЗ </a:t>
          </a:r>
        </a:p>
      </dgm:t>
    </dgm:pt>
    <dgm:pt modelId="{E37A14EA-58CD-468A-BADC-CF32EA6B9958}" type="parTrans" cxnId="{5821C5D7-E9B1-480B-977C-61400B7C14DC}">
      <dgm:prSet/>
      <dgm:spPr/>
      <dgm:t>
        <a:bodyPr/>
        <a:lstStyle/>
        <a:p>
          <a:endParaRPr lang="ru-RU" sz="2000"/>
        </a:p>
      </dgm:t>
    </dgm:pt>
    <dgm:pt modelId="{145A2C10-88D4-4E82-9888-F1DB0F6A1581}" type="sibTrans" cxnId="{5821C5D7-E9B1-480B-977C-61400B7C14DC}">
      <dgm:prSet/>
      <dgm:spPr/>
      <dgm:t>
        <a:bodyPr/>
        <a:lstStyle/>
        <a:p>
          <a:endParaRPr lang="ru-RU" sz="2000"/>
        </a:p>
      </dgm:t>
    </dgm:pt>
    <dgm:pt modelId="{45C4326C-8154-4001-8B85-53750C4DC354}">
      <dgm:prSet phldrT="[Текст]" custT="1"/>
      <dgm:spPr/>
      <dgm:t>
        <a:bodyPr/>
        <a:lstStyle/>
        <a:p>
          <a:endParaRPr lang="ru-RU" sz="2000" dirty="0"/>
        </a:p>
      </dgm:t>
    </dgm:pt>
    <dgm:pt modelId="{DC5A0EA1-3223-4206-8D81-7ED72FEC281F}" type="parTrans" cxnId="{DA582708-F1A7-4EFF-A762-0A4D908579F6}">
      <dgm:prSet/>
      <dgm:spPr/>
      <dgm:t>
        <a:bodyPr/>
        <a:lstStyle/>
        <a:p>
          <a:endParaRPr lang="ru-RU" sz="2000"/>
        </a:p>
      </dgm:t>
    </dgm:pt>
    <dgm:pt modelId="{EC4FD63E-ACC7-4532-931D-ABB7E6D51E5D}" type="sibTrans" cxnId="{DA582708-F1A7-4EFF-A762-0A4D908579F6}">
      <dgm:prSet/>
      <dgm:spPr/>
      <dgm:t>
        <a:bodyPr/>
        <a:lstStyle/>
        <a:p>
          <a:endParaRPr lang="ru-RU" sz="2000"/>
        </a:p>
      </dgm:t>
    </dgm:pt>
    <dgm:pt modelId="{5F02836F-12AD-45A6-B0C6-FF33ED003C6A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>
              <a:solidFill>
                <a:schemeClr val="bg1"/>
              </a:solidFill>
            </a:rPr>
            <a:t>Улучшение системы регистрации и учета больных ТБ (электронная база по ТБ);</a:t>
          </a:r>
        </a:p>
        <a:p>
          <a:pPr lvl="0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/>
        </a:p>
      </dgm:t>
    </dgm:pt>
    <dgm:pt modelId="{C7E3A3B5-69D5-4065-BA92-244ABDF44A05}" type="parTrans" cxnId="{C5E1A49A-E8B7-4AD5-9F28-F6E409C52A48}">
      <dgm:prSet/>
      <dgm:spPr/>
      <dgm:t>
        <a:bodyPr/>
        <a:lstStyle/>
        <a:p>
          <a:endParaRPr lang="ru-RU" sz="2000"/>
        </a:p>
      </dgm:t>
    </dgm:pt>
    <dgm:pt modelId="{E665120E-7C8A-4395-808D-11722968E543}" type="sibTrans" cxnId="{C5E1A49A-E8B7-4AD5-9F28-F6E409C52A48}">
      <dgm:prSet/>
      <dgm:spPr/>
      <dgm:t>
        <a:bodyPr/>
        <a:lstStyle/>
        <a:p>
          <a:endParaRPr lang="ru-RU" sz="2000"/>
        </a:p>
      </dgm:t>
    </dgm:pt>
    <dgm:pt modelId="{7BD5216C-DCAA-4C9B-82DE-889154FB1D27}">
      <dgm:prSet custT="1"/>
      <dgm:spPr/>
      <dgm:t>
        <a:bodyPr/>
        <a:lstStyle/>
        <a:p>
          <a:r>
            <a: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Повышение потенциала медицинских работников ПМСП по выполнению диагностического алгоритма, по выявлению и лечению ТБ, работе с ТБ контактами</a:t>
          </a:r>
          <a:endParaRPr lang="ru-RU" sz="2000" dirty="0"/>
        </a:p>
      </dgm:t>
    </dgm:pt>
    <dgm:pt modelId="{EB3771B4-83D6-462F-B63D-0B1CF8308451}" type="parTrans" cxnId="{7CA11C0F-4317-4330-A098-D38A07371176}">
      <dgm:prSet/>
      <dgm:spPr/>
      <dgm:t>
        <a:bodyPr/>
        <a:lstStyle/>
        <a:p>
          <a:endParaRPr lang="ru-RU" sz="2000"/>
        </a:p>
      </dgm:t>
    </dgm:pt>
    <dgm:pt modelId="{5E1AF29E-7DAD-433B-BFFC-FC5C6ABB24B8}" type="sibTrans" cxnId="{7CA11C0F-4317-4330-A098-D38A07371176}">
      <dgm:prSet/>
      <dgm:spPr/>
      <dgm:t>
        <a:bodyPr/>
        <a:lstStyle/>
        <a:p>
          <a:endParaRPr lang="ru-RU" sz="2000"/>
        </a:p>
      </dgm:t>
    </dgm:pt>
    <dgm:pt modelId="{2FAE44AB-ACA2-4D0A-8BD3-279DD242F262}">
      <dgm:prSet custT="1"/>
      <dgm:spPr/>
      <dgm:t>
        <a:bodyPr/>
        <a:lstStyle/>
        <a:p>
          <a:r>
            <a:rPr lang="ru-RU" sz="20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Усиление взаимодействия со службой СЭС,  внедрение новых режимов профилактического лечения туберкулеза</a:t>
          </a:r>
          <a:endParaRPr lang="ru-RU" sz="2000" dirty="0">
            <a:solidFill>
              <a:schemeClr val="bg1"/>
            </a:solidFill>
          </a:endParaRPr>
        </a:p>
      </dgm:t>
    </dgm:pt>
    <dgm:pt modelId="{8745EBBA-A9F7-4798-8D85-7E78ED7FD04D}" type="parTrans" cxnId="{E86A2237-09A2-4DF7-AF72-37C8E624395F}">
      <dgm:prSet/>
      <dgm:spPr/>
      <dgm:t>
        <a:bodyPr/>
        <a:lstStyle/>
        <a:p>
          <a:endParaRPr lang="ru-RU" sz="2000"/>
        </a:p>
      </dgm:t>
    </dgm:pt>
    <dgm:pt modelId="{7077AD1F-010A-46AC-93F1-634D2B3DB697}" type="sibTrans" cxnId="{E86A2237-09A2-4DF7-AF72-37C8E624395F}">
      <dgm:prSet/>
      <dgm:spPr/>
      <dgm:t>
        <a:bodyPr/>
        <a:lstStyle/>
        <a:p>
          <a:endParaRPr lang="ru-RU" sz="2000"/>
        </a:p>
      </dgm:t>
    </dgm:pt>
    <dgm:pt modelId="{A638030B-F8F1-4111-AE8A-F5BF26CC5946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/>
            <a:t>Усиление функции координации ОПМ на уровне областей  </a:t>
          </a:r>
          <a:r>
            <a:rPr lang="ru-RU" sz="2000" dirty="0"/>
            <a:t>(</a:t>
          </a:r>
          <a:r>
            <a:rPr lang="ru-RU" sz="1600" dirty="0"/>
            <a:t>разработка единых инструментов по </a:t>
          </a:r>
          <a:r>
            <a:rPr lang="ru-RU" sz="1600" dirty="0" err="1"/>
            <a:t>МиО</a:t>
          </a:r>
          <a:r>
            <a:rPr lang="ru-RU" sz="1600" dirty="0"/>
            <a:t>, координационные встречи, регулярные он-лайн совещания по верификации случаев ТБ)</a:t>
          </a:r>
          <a:endParaRPr lang="ru-KG" sz="2000" dirty="0"/>
        </a:p>
      </dgm:t>
    </dgm:pt>
    <dgm:pt modelId="{65509AC1-C5BB-423C-BDB2-909F9D7CDFF4}" type="parTrans" cxnId="{8ED3B847-71FE-42A0-BC71-52B23D5A87C9}">
      <dgm:prSet/>
      <dgm:spPr/>
      <dgm:t>
        <a:bodyPr/>
        <a:lstStyle/>
        <a:p>
          <a:endParaRPr lang="ru-KG"/>
        </a:p>
      </dgm:t>
    </dgm:pt>
    <dgm:pt modelId="{24E77C04-94A7-45CD-8C33-1C75277E9075}" type="sibTrans" cxnId="{8ED3B847-71FE-42A0-BC71-52B23D5A87C9}">
      <dgm:prSet/>
      <dgm:spPr/>
      <dgm:t>
        <a:bodyPr/>
        <a:lstStyle/>
        <a:p>
          <a:endParaRPr lang="ru-KG"/>
        </a:p>
      </dgm:t>
    </dgm:pt>
    <dgm:pt modelId="{58CFC4F3-547E-4389-AF4E-0970E1AF3692}" type="pres">
      <dgm:prSet presAssocID="{0AA933BA-1227-4EBB-9B8D-B0F47EA3B000}" presName="linear" presStyleCnt="0">
        <dgm:presLayoutVars>
          <dgm:animLvl val="lvl"/>
          <dgm:resizeHandles val="exact"/>
        </dgm:presLayoutVars>
      </dgm:prSet>
      <dgm:spPr/>
    </dgm:pt>
    <dgm:pt modelId="{5BBB853E-3F67-4776-A1E0-B55AB91A6548}" type="pres">
      <dgm:prSet presAssocID="{2ACCA92E-9981-4037-897A-238BAD468813}" presName="parentText" presStyleLbl="node1" presStyleIdx="0" presStyleCnt="5" custLinFactY="244588" custLinFactNeighborY="300000">
        <dgm:presLayoutVars>
          <dgm:chMax val="0"/>
          <dgm:bulletEnabled val="1"/>
        </dgm:presLayoutVars>
      </dgm:prSet>
      <dgm:spPr/>
    </dgm:pt>
    <dgm:pt modelId="{CE998F07-09A6-4CFC-B61B-B65B7EB913B5}" type="pres">
      <dgm:prSet presAssocID="{2ACCA92E-9981-4037-897A-238BAD468813}" presName="childText" presStyleLbl="revTx" presStyleIdx="0" presStyleCnt="1">
        <dgm:presLayoutVars>
          <dgm:bulletEnabled val="1"/>
        </dgm:presLayoutVars>
      </dgm:prSet>
      <dgm:spPr/>
    </dgm:pt>
    <dgm:pt modelId="{9D0E4B5B-BE37-4E84-9B9C-B4B67A3C1DB9}" type="pres">
      <dgm:prSet presAssocID="{5F02836F-12AD-45A6-B0C6-FF33ED003C6A}" presName="parentText" presStyleLbl="node1" presStyleIdx="1" presStyleCnt="5" custLinFactY="350704" custLinFactNeighborX="-217" custLinFactNeighborY="400000">
        <dgm:presLayoutVars>
          <dgm:chMax val="0"/>
          <dgm:bulletEnabled val="1"/>
        </dgm:presLayoutVars>
      </dgm:prSet>
      <dgm:spPr/>
    </dgm:pt>
    <dgm:pt modelId="{00DDFE67-EA33-4426-9599-52DCE5AEFAFA}" type="pres">
      <dgm:prSet presAssocID="{E665120E-7C8A-4395-808D-11722968E543}" presName="spacer" presStyleCnt="0"/>
      <dgm:spPr/>
    </dgm:pt>
    <dgm:pt modelId="{DB33FD16-62C1-433A-89D1-FA8F45A2C366}" type="pres">
      <dgm:prSet presAssocID="{2FAE44AB-ACA2-4D0A-8BD3-279DD242F262}" presName="parentText" presStyleLbl="node1" presStyleIdx="2" presStyleCnt="5" custLinFactY="-70012" custLinFactNeighborY="-100000">
        <dgm:presLayoutVars>
          <dgm:chMax val="0"/>
          <dgm:bulletEnabled val="1"/>
        </dgm:presLayoutVars>
      </dgm:prSet>
      <dgm:spPr/>
    </dgm:pt>
    <dgm:pt modelId="{92831C31-9743-4661-801D-0EF7D980ACEF}" type="pres">
      <dgm:prSet presAssocID="{7077AD1F-010A-46AC-93F1-634D2B3DB697}" presName="spacer" presStyleCnt="0"/>
      <dgm:spPr/>
    </dgm:pt>
    <dgm:pt modelId="{2BECDC2A-473A-4ACF-8EAD-A9B376829F24}" type="pres">
      <dgm:prSet presAssocID="{7BD5216C-DCAA-4C9B-82DE-889154FB1D27}" presName="parentText" presStyleLbl="node1" presStyleIdx="3" presStyleCnt="5" custLinFactY="-304690" custLinFactNeighborY="-400000">
        <dgm:presLayoutVars>
          <dgm:chMax val="0"/>
          <dgm:bulletEnabled val="1"/>
        </dgm:presLayoutVars>
      </dgm:prSet>
      <dgm:spPr/>
    </dgm:pt>
    <dgm:pt modelId="{64223CBB-81FE-4A71-AEDE-6F916B49861F}" type="pres">
      <dgm:prSet presAssocID="{5E1AF29E-7DAD-433B-BFFC-FC5C6ABB24B8}" presName="spacer" presStyleCnt="0"/>
      <dgm:spPr/>
    </dgm:pt>
    <dgm:pt modelId="{E4BC2918-7C90-4C9B-B556-DEAB18184ED0}" type="pres">
      <dgm:prSet presAssocID="{A638030B-F8F1-4111-AE8A-F5BF26CC5946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DA582708-F1A7-4EFF-A762-0A4D908579F6}" srcId="{2ACCA92E-9981-4037-897A-238BAD468813}" destId="{45C4326C-8154-4001-8B85-53750C4DC354}" srcOrd="0" destOrd="0" parTransId="{DC5A0EA1-3223-4206-8D81-7ED72FEC281F}" sibTransId="{EC4FD63E-ACC7-4532-931D-ABB7E6D51E5D}"/>
    <dgm:cxn modelId="{7CA11C0F-4317-4330-A098-D38A07371176}" srcId="{0AA933BA-1227-4EBB-9B8D-B0F47EA3B000}" destId="{7BD5216C-DCAA-4C9B-82DE-889154FB1D27}" srcOrd="3" destOrd="0" parTransId="{EB3771B4-83D6-462F-B63D-0B1CF8308451}" sibTransId="{5E1AF29E-7DAD-433B-BFFC-FC5C6ABB24B8}"/>
    <dgm:cxn modelId="{994F5219-A0CB-472F-AD96-A7B883971F3D}" type="presOf" srcId="{0AA933BA-1227-4EBB-9B8D-B0F47EA3B000}" destId="{58CFC4F3-547E-4389-AF4E-0970E1AF3692}" srcOrd="0" destOrd="0" presId="urn:microsoft.com/office/officeart/2005/8/layout/vList2"/>
    <dgm:cxn modelId="{E86A2237-09A2-4DF7-AF72-37C8E624395F}" srcId="{0AA933BA-1227-4EBB-9B8D-B0F47EA3B000}" destId="{2FAE44AB-ACA2-4D0A-8BD3-279DD242F262}" srcOrd="2" destOrd="0" parTransId="{8745EBBA-A9F7-4798-8D85-7E78ED7FD04D}" sibTransId="{7077AD1F-010A-46AC-93F1-634D2B3DB697}"/>
    <dgm:cxn modelId="{2142B765-53E6-4BF2-9B9E-66510D6FDBAF}" type="presOf" srcId="{45C4326C-8154-4001-8B85-53750C4DC354}" destId="{CE998F07-09A6-4CFC-B61B-B65B7EB913B5}" srcOrd="0" destOrd="0" presId="urn:microsoft.com/office/officeart/2005/8/layout/vList2"/>
    <dgm:cxn modelId="{8ED3B847-71FE-42A0-BC71-52B23D5A87C9}" srcId="{0AA933BA-1227-4EBB-9B8D-B0F47EA3B000}" destId="{A638030B-F8F1-4111-AE8A-F5BF26CC5946}" srcOrd="4" destOrd="0" parTransId="{65509AC1-C5BB-423C-BDB2-909F9D7CDFF4}" sibTransId="{24E77C04-94A7-45CD-8C33-1C75277E9075}"/>
    <dgm:cxn modelId="{40E12C70-2A2F-4A50-8074-1C7BBB943C4F}" type="presOf" srcId="{2FAE44AB-ACA2-4D0A-8BD3-279DD242F262}" destId="{DB33FD16-62C1-433A-89D1-FA8F45A2C366}" srcOrd="0" destOrd="0" presId="urn:microsoft.com/office/officeart/2005/8/layout/vList2"/>
    <dgm:cxn modelId="{C5E1A49A-E8B7-4AD5-9F28-F6E409C52A48}" srcId="{0AA933BA-1227-4EBB-9B8D-B0F47EA3B000}" destId="{5F02836F-12AD-45A6-B0C6-FF33ED003C6A}" srcOrd="1" destOrd="0" parTransId="{C7E3A3B5-69D5-4065-BA92-244ABDF44A05}" sibTransId="{E665120E-7C8A-4395-808D-11722968E543}"/>
    <dgm:cxn modelId="{D865CFAD-BB64-4E3B-9556-4A8E1A779A2D}" type="presOf" srcId="{7BD5216C-DCAA-4C9B-82DE-889154FB1D27}" destId="{2BECDC2A-473A-4ACF-8EAD-A9B376829F24}" srcOrd="0" destOrd="0" presId="urn:microsoft.com/office/officeart/2005/8/layout/vList2"/>
    <dgm:cxn modelId="{24D54DB7-8A85-4E07-A12F-F5FBEF3F6040}" type="presOf" srcId="{5F02836F-12AD-45A6-B0C6-FF33ED003C6A}" destId="{9D0E4B5B-BE37-4E84-9B9C-B4B67A3C1DB9}" srcOrd="0" destOrd="0" presId="urn:microsoft.com/office/officeart/2005/8/layout/vList2"/>
    <dgm:cxn modelId="{5821C5D7-E9B1-480B-977C-61400B7C14DC}" srcId="{0AA933BA-1227-4EBB-9B8D-B0F47EA3B000}" destId="{2ACCA92E-9981-4037-897A-238BAD468813}" srcOrd="0" destOrd="0" parTransId="{E37A14EA-58CD-468A-BADC-CF32EA6B9958}" sibTransId="{145A2C10-88D4-4E82-9888-F1DB0F6A1581}"/>
    <dgm:cxn modelId="{03896FEE-9966-4E03-9122-BF0CD0D51812}" type="presOf" srcId="{2ACCA92E-9981-4037-897A-238BAD468813}" destId="{5BBB853E-3F67-4776-A1E0-B55AB91A6548}" srcOrd="0" destOrd="0" presId="urn:microsoft.com/office/officeart/2005/8/layout/vList2"/>
    <dgm:cxn modelId="{84B782F7-88A3-4F9B-A274-44C0EB51560C}" type="presOf" srcId="{A638030B-F8F1-4111-AE8A-F5BF26CC5946}" destId="{E4BC2918-7C90-4C9B-B556-DEAB18184ED0}" srcOrd="0" destOrd="0" presId="urn:microsoft.com/office/officeart/2005/8/layout/vList2"/>
    <dgm:cxn modelId="{15250531-D968-4607-B189-1D7DED3B2372}" type="presParOf" srcId="{58CFC4F3-547E-4389-AF4E-0970E1AF3692}" destId="{5BBB853E-3F67-4776-A1E0-B55AB91A6548}" srcOrd="0" destOrd="0" presId="urn:microsoft.com/office/officeart/2005/8/layout/vList2"/>
    <dgm:cxn modelId="{8F253B82-9B55-4BB2-93AC-2A6CAB443D83}" type="presParOf" srcId="{58CFC4F3-547E-4389-AF4E-0970E1AF3692}" destId="{CE998F07-09A6-4CFC-B61B-B65B7EB913B5}" srcOrd="1" destOrd="0" presId="urn:microsoft.com/office/officeart/2005/8/layout/vList2"/>
    <dgm:cxn modelId="{716A0FFD-8A51-4716-BE74-E774751829FD}" type="presParOf" srcId="{58CFC4F3-547E-4389-AF4E-0970E1AF3692}" destId="{9D0E4B5B-BE37-4E84-9B9C-B4B67A3C1DB9}" srcOrd="2" destOrd="0" presId="urn:microsoft.com/office/officeart/2005/8/layout/vList2"/>
    <dgm:cxn modelId="{010D0F77-74E6-47E2-9002-B7E33560F000}" type="presParOf" srcId="{58CFC4F3-547E-4389-AF4E-0970E1AF3692}" destId="{00DDFE67-EA33-4426-9599-52DCE5AEFAFA}" srcOrd="3" destOrd="0" presId="urn:microsoft.com/office/officeart/2005/8/layout/vList2"/>
    <dgm:cxn modelId="{430A4F84-BB32-4813-B86A-632AC1514D34}" type="presParOf" srcId="{58CFC4F3-547E-4389-AF4E-0970E1AF3692}" destId="{DB33FD16-62C1-433A-89D1-FA8F45A2C366}" srcOrd="4" destOrd="0" presId="urn:microsoft.com/office/officeart/2005/8/layout/vList2"/>
    <dgm:cxn modelId="{5469E355-E7A7-475F-95CA-E19CDA8E3711}" type="presParOf" srcId="{58CFC4F3-547E-4389-AF4E-0970E1AF3692}" destId="{92831C31-9743-4661-801D-0EF7D980ACEF}" srcOrd="5" destOrd="0" presId="urn:microsoft.com/office/officeart/2005/8/layout/vList2"/>
    <dgm:cxn modelId="{174579F4-1E6F-48A0-94F4-6828CE9735AD}" type="presParOf" srcId="{58CFC4F3-547E-4389-AF4E-0970E1AF3692}" destId="{2BECDC2A-473A-4ACF-8EAD-A9B376829F24}" srcOrd="6" destOrd="0" presId="urn:microsoft.com/office/officeart/2005/8/layout/vList2"/>
    <dgm:cxn modelId="{050D2899-51B8-415F-BA98-AB600CBB97F4}" type="presParOf" srcId="{58CFC4F3-547E-4389-AF4E-0970E1AF3692}" destId="{64223CBB-81FE-4A71-AEDE-6F916B49861F}" srcOrd="7" destOrd="0" presId="urn:microsoft.com/office/officeart/2005/8/layout/vList2"/>
    <dgm:cxn modelId="{2FAF2019-5525-4612-A343-31714CEEBF09}" type="presParOf" srcId="{58CFC4F3-547E-4389-AF4E-0970E1AF3692}" destId="{E4BC2918-7C90-4C9B-B556-DEAB18184ED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4C6373-3939-40E1-AB56-F3A2CAFDF478}">
      <dsp:nvSpPr>
        <dsp:cNvPr id="0" name=""/>
        <dsp:cNvSpPr/>
      </dsp:nvSpPr>
      <dsp:spPr>
        <a:xfrm rot="16200000">
          <a:off x="-1300458" y="1306331"/>
          <a:ext cx="4673598" cy="206093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b="1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/>
            <a:t>НРЛ в октябре 2022 года прошла международную аккредитацию на соответствие требованиям ИСО 15189</a:t>
          </a:r>
        </a:p>
      </dsp:txBody>
      <dsp:txXfrm rot="5400000">
        <a:off x="5874" y="934719"/>
        <a:ext cx="2060934" cy="2804158"/>
      </dsp:txXfrm>
    </dsp:sp>
    <dsp:sp modelId="{58F2E851-AD90-4EAB-8E9E-34E16DF70169}">
      <dsp:nvSpPr>
        <dsp:cNvPr id="0" name=""/>
        <dsp:cNvSpPr/>
      </dsp:nvSpPr>
      <dsp:spPr>
        <a:xfrm rot="16200000">
          <a:off x="877590" y="1306331"/>
          <a:ext cx="4673598" cy="206093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>
            <a:spcBef>
              <a:spcPct val="0"/>
            </a:spcBef>
            <a:buNone/>
          </a:pPr>
          <a:endParaRPr lang="ru-RU" sz="1800" b="0" kern="1200" dirty="0"/>
        </a:p>
        <a:p>
          <a:pPr>
            <a:spcBef>
              <a:spcPct val="0"/>
            </a:spcBef>
            <a:buNone/>
          </a:pPr>
          <a:r>
            <a:rPr lang="ru-RU" sz="1800" b="0" kern="1200" dirty="0"/>
            <a:t>Страна использует быстрые молекулярные тесты</a:t>
          </a:r>
        </a:p>
        <a:p>
          <a:pPr>
            <a:spcBef>
              <a:spcPct val="0"/>
            </a:spcBef>
            <a:buNone/>
          </a:pPr>
          <a:r>
            <a:rPr lang="ru-RU" sz="1800" b="0" kern="1200" dirty="0"/>
            <a:t>Имеется 25 платформ </a:t>
          </a:r>
          <a:r>
            <a:rPr lang="en-US" sz="1800" b="0" kern="1200" dirty="0"/>
            <a:t>GeneXpert, </a:t>
          </a:r>
          <a:r>
            <a:rPr lang="ru-RU" sz="1800" b="0" kern="1200" dirty="0"/>
            <a:t>Хайн-тест к ПТП </a:t>
          </a:r>
          <a:r>
            <a:rPr lang="en-US" sz="1800" b="0" kern="1200" dirty="0"/>
            <a:t>1- </a:t>
          </a:r>
          <a:r>
            <a:rPr lang="ru-RU" sz="1800" b="0" kern="1200" dirty="0"/>
            <a:t> и 2-го ряда, проводится ТЛЧ к новым и перепрофилированным  ПТП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b="1" kern="1200" dirty="0"/>
        </a:p>
      </dsp:txBody>
      <dsp:txXfrm rot="5400000">
        <a:off x="2183922" y="934719"/>
        <a:ext cx="2060934" cy="2804158"/>
      </dsp:txXfrm>
    </dsp:sp>
    <dsp:sp modelId="{04DD8C48-96CC-4461-BEF5-BCB10C0EA7C2}">
      <dsp:nvSpPr>
        <dsp:cNvPr id="0" name=""/>
        <dsp:cNvSpPr/>
      </dsp:nvSpPr>
      <dsp:spPr>
        <a:xfrm rot="16200000">
          <a:off x="3130550" y="1306331"/>
          <a:ext cx="4673598" cy="206093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941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Разработана и </a:t>
          </a:r>
          <a:r>
            <a:rPr lang="ru-RU" sz="2000" kern="1200" dirty="0" err="1"/>
            <a:t>валидирована</a:t>
          </a:r>
          <a:r>
            <a:rPr lang="ru-RU" sz="2000" kern="1200" dirty="0"/>
            <a:t> методика стул теста для диагностики ТБ у детей </a:t>
          </a:r>
          <a:endParaRPr lang="en-US" sz="2000" kern="1200" dirty="0"/>
        </a:p>
      </dsp:txBody>
      <dsp:txXfrm rot="5400000">
        <a:off x="4436882" y="934719"/>
        <a:ext cx="2060934" cy="2804158"/>
      </dsp:txXfrm>
    </dsp:sp>
    <dsp:sp modelId="{D03FED04-54FB-4F0A-B4E2-AFB294504EAE}">
      <dsp:nvSpPr>
        <dsp:cNvPr id="0" name=""/>
        <dsp:cNvSpPr/>
      </dsp:nvSpPr>
      <dsp:spPr>
        <a:xfrm rot="16200000">
          <a:off x="5346056" y="1306331"/>
          <a:ext cx="4673598" cy="206093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/>
            <a:t>По всей стране внедрена система транспортировки биологического материала и ПТП  с государственным финансированием</a:t>
          </a:r>
        </a:p>
      </dsp:txBody>
      <dsp:txXfrm rot="5400000">
        <a:off x="6652388" y="934719"/>
        <a:ext cx="2060934" cy="2804158"/>
      </dsp:txXfrm>
    </dsp:sp>
    <dsp:sp modelId="{1033A2D3-B515-425A-9C1A-6AF43144AA8B}">
      <dsp:nvSpPr>
        <dsp:cNvPr id="0" name=""/>
        <dsp:cNvSpPr/>
      </dsp:nvSpPr>
      <dsp:spPr>
        <a:xfrm rot="16200000">
          <a:off x="7561559" y="1306331"/>
          <a:ext cx="4673598" cy="206093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941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/>
            <a:t>Планируется использование методики секвенирования генома </a:t>
          </a:r>
          <a:r>
            <a:rPr lang="en-US" sz="2000" b="0" i="1" kern="1200" dirty="0" err="1"/>
            <a:t>M.Tuberculosis</a:t>
          </a:r>
          <a:r>
            <a:rPr lang="ru-RU" sz="2000" b="0" i="1" kern="1200" dirty="0"/>
            <a:t> в программных целях</a:t>
          </a:r>
        </a:p>
      </dsp:txBody>
      <dsp:txXfrm rot="5400000">
        <a:off x="8867891" y="934719"/>
        <a:ext cx="2060934" cy="28041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90AFB8-BB32-43C4-9CA3-8166CB7E22AF}">
      <dsp:nvSpPr>
        <dsp:cNvPr id="0" name=""/>
        <dsp:cNvSpPr/>
      </dsp:nvSpPr>
      <dsp:spPr>
        <a:xfrm rot="16200000">
          <a:off x="-1495155" y="1500977"/>
          <a:ext cx="5044897" cy="2042941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815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100% обеспеченность ПТП на средства гос. бюджета и ГФ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Основные ПТП зарегистрированы в стране </a:t>
          </a:r>
        </a:p>
      </dsp:txBody>
      <dsp:txXfrm rot="5400000">
        <a:off x="5823" y="1008978"/>
        <a:ext cx="2042941" cy="3026939"/>
      </dsp:txXfrm>
    </dsp:sp>
    <dsp:sp modelId="{A376991C-0550-4C26-A7C7-0B2137AE14A0}">
      <dsp:nvSpPr>
        <dsp:cNvPr id="0" name=""/>
        <dsp:cNvSpPr/>
      </dsp:nvSpPr>
      <dsp:spPr>
        <a:xfrm rot="16200000">
          <a:off x="701006" y="1500977"/>
          <a:ext cx="5044897" cy="2042941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/>
            <a:t>Лечение ТБ в соответствии с рекомендациями ВОЗ.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/>
            <a:t>Лечение новыми (</a:t>
          </a:r>
          <a:r>
            <a:rPr lang="en-US" sz="1800" b="0" kern="1200" dirty="0" err="1"/>
            <a:t>Bdq</a:t>
          </a:r>
          <a:r>
            <a:rPr lang="ru-RU" sz="1800" b="0" kern="1200" dirty="0"/>
            <a:t>,</a:t>
          </a:r>
          <a:r>
            <a:rPr lang="en-US" sz="1800" b="0" kern="1200" dirty="0"/>
            <a:t> </a:t>
          </a:r>
          <a:r>
            <a:rPr lang="en-US" sz="1800" b="0" kern="1200" dirty="0" err="1"/>
            <a:t>Dlm</a:t>
          </a:r>
          <a:r>
            <a:rPr lang="en-US" sz="1800" b="0" kern="1200" dirty="0"/>
            <a:t>)</a:t>
          </a:r>
          <a:r>
            <a:rPr lang="ru-RU" sz="1800" b="0" kern="1200" dirty="0"/>
            <a:t> и перепрофилированными</a:t>
          </a:r>
          <a:r>
            <a:rPr lang="en-US" sz="1800" b="0" kern="1200" dirty="0"/>
            <a:t> </a:t>
          </a:r>
          <a:r>
            <a:rPr lang="ru-RU" sz="1800" b="0" kern="1200" dirty="0"/>
            <a:t>(</a:t>
          </a:r>
          <a:r>
            <a:rPr lang="en-US" sz="1800" b="0" kern="1200" dirty="0" err="1"/>
            <a:t>Clz</a:t>
          </a:r>
          <a:r>
            <a:rPr lang="ru-RU" sz="1800" b="0" kern="1200" dirty="0"/>
            <a:t>,</a:t>
          </a:r>
          <a:r>
            <a:rPr lang="en-US" sz="1800" b="0" kern="1200" dirty="0"/>
            <a:t> </a:t>
          </a:r>
          <a:r>
            <a:rPr lang="en-US" sz="1800" b="0" kern="1200" dirty="0" err="1"/>
            <a:t>Lzd</a:t>
          </a:r>
          <a:r>
            <a:rPr lang="ru-RU" sz="1800" b="0" kern="1200" dirty="0"/>
            <a:t>) ПТП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/>
            <a:t>Внедрены краткосрочные режимы лечения ЛУ-ТБ </a:t>
          </a:r>
        </a:p>
      </dsp:txBody>
      <dsp:txXfrm rot="5400000">
        <a:off x="2201984" y="1008978"/>
        <a:ext cx="2042941" cy="3026939"/>
      </dsp:txXfrm>
    </dsp:sp>
    <dsp:sp modelId="{58F2E851-AD90-4EAB-8E9E-34E16DF70169}">
      <dsp:nvSpPr>
        <dsp:cNvPr id="0" name=""/>
        <dsp:cNvSpPr/>
      </dsp:nvSpPr>
      <dsp:spPr>
        <a:xfrm rot="16200000">
          <a:off x="2897169" y="1500977"/>
          <a:ext cx="5044897" cy="2042941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cs typeface="Times New Roman" pitchFamily="18" charset="0"/>
            </a:rPr>
            <a:t>Проводится активный мониторинг нежелательных явлений ПТП, регистрация и отчетность НЯ</a:t>
          </a:r>
          <a:endParaRPr lang="ru-RU" sz="1800" b="0" kern="1200" dirty="0"/>
        </a:p>
      </dsp:txBody>
      <dsp:txXfrm rot="5400000">
        <a:off x="4398147" y="1008978"/>
        <a:ext cx="2042941" cy="3026939"/>
      </dsp:txXfrm>
    </dsp:sp>
    <dsp:sp modelId="{98885A42-17BA-450D-9115-79ABB3D6BE49}">
      <dsp:nvSpPr>
        <dsp:cNvPr id="0" name=""/>
        <dsp:cNvSpPr/>
      </dsp:nvSpPr>
      <dsp:spPr>
        <a:xfrm rot="16200000">
          <a:off x="5093332" y="1500977"/>
          <a:ext cx="5044897" cy="2042941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815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Разработаны клинические руководства и протоколы по лечению и ведению нежелательных явлений </a:t>
          </a:r>
        </a:p>
      </dsp:txBody>
      <dsp:txXfrm rot="5400000">
        <a:off x="6594310" y="1008978"/>
        <a:ext cx="2042941" cy="3026939"/>
      </dsp:txXfrm>
    </dsp:sp>
    <dsp:sp modelId="{7E19F2C9-49B9-41FC-B24D-FF62172310BC}">
      <dsp:nvSpPr>
        <dsp:cNvPr id="0" name=""/>
        <dsp:cNvSpPr/>
      </dsp:nvSpPr>
      <dsp:spPr>
        <a:xfrm rot="16200000">
          <a:off x="7289494" y="1500977"/>
          <a:ext cx="5044897" cy="2042941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cs typeface="Times New Roman" pitchFamily="18" charset="0"/>
            </a:rPr>
            <a:t>Усилен потенциал региональных консилиумов по                         ТБ (проведена его  децентрализация, широко используется видео-телеконференция)</a:t>
          </a:r>
          <a:endParaRPr lang="ru-RU" sz="1800" b="0" kern="1200" dirty="0"/>
        </a:p>
      </dsp:txBody>
      <dsp:txXfrm rot="5400000">
        <a:off x="8790472" y="1008978"/>
        <a:ext cx="2042941" cy="30269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C8672A-D32B-4C05-919A-7D52FB398C3A}">
      <dsp:nvSpPr>
        <dsp:cNvPr id="0" name=""/>
        <dsp:cNvSpPr/>
      </dsp:nvSpPr>
      <dsp:spPr>
        <a:xfrm rot="16200000">
          <a:off x="-1002315" y="1003488"/>
          <a:ext cx="5056336" cy="3049358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5191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Внедрен </a:t>
          </a:r>
          <a:r>
            <a:rPr lang="ru-RU" sz="2400" kern="1200" dirty="0" err="1"/>
            <a:t>квантифероновый</a:t>
          </a:r>
          <a:r>
            <a:rPr lang="ru-RU" sz="2400" kern="1200" dirty="0"/>
            <a:t> тест для диагностики ТБ инфекции </a:t>
          </a:r>
        </a:p>
      </dsp:txBody>
      <dsp:txXfrm rot="5400000">
        <a:off x="1174" y="1011266"/>
        <a:ext cx="3049358" cy="3033802"/>
      </dsp:txXfrm>
    </dsp:sp>
    <dsp:sp modelId="{5CCBD396-7702-4688-AEB4-266BCA43AE58}">
      <dsp:nvSpPr>
        <dsp:cNvPr id="0" name=""/>
        <dsp:cNvSpPr/>
      </dsp:nvSpPr>
      <dsp:spPr>
        <a:xfrm rot="16200000">
          <a:off x="2275744" y="1003488"/>
          <a:ext cx="5056336" cy="3049358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5191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Разработаны клинические руководства и протоколы включающие короткие режимы профилактического лечения ТБ </a:t>
          </a:r>
        </a:p>
      </dsp:txBody>
      <dsp:txXfrm rot="5400000">
        <a:off x="3279233" y="1011266"/>
        <a:ext cx="3049358" cy="3033802"/>
      </dsp:txXfrm>
    </dsp:sp>
    <dsp:sp modelId="{DD23C742-FB28-463B-9C5F-676604DEA038}">
      <dsp:nvSpPr>
        <dsp:cNvPr id="0" name=""/>
        <dsp:cNvSpPr/>
      </dsp:nvSpPr>
      <dsp:spPr>
        <a:xfrm rot="16200000">
          <a:off x="5553805" y="1003488"/>
          <a:ext cx="5056336" cy="3049358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5191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Проводятся регулярные мероприятия по улучшению информированности населения о ТБ, снижению стигмы и дискриминации </a:t>
          </a:r>
        </a:p>
      </dsp:txBody>
      <dsp:txXfrm rot="5400000">
        <a:off x="6557294" y="1011266"/>
        <a:ext cx="3049358" cy="30338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76991C-0550-4C26-A7C7-0B2137AE14A0}">
      <dsp:nvSpPr>
        <dsp:cNvPr id="0" name=""/>
        <dsp:cNvSpPr/>
      </dsp:nvSpPr>
      <dsp:spPr>
        <a:xfrm rot="16200000">
          <a:off x="-1002315" y="1003488"/>
          <a:ext cx="5056336" cy="3049358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/>
            <a:t>Внедрены ЭМК, ИСУЛД. Проведена интеграция ТБ информационной системы  с другими  государственными электронными системами (ГРС, </a:t>
          </a:r>
          <a:r>
            <a:rPr lang="ru-RU" sz="1800" b="0" kern="1200" dirty="0" err="1"/>
            <a:t>Соцфонд</a:t>
          </a:r>
          <a:r>
            <a:rPr lang="ru-RU" sz="1800" b="0" kern="1200" dirty="0"/>
            <a:t>, ФОМС, МЗ) через Систему Межведомственного Электронного Взаимодействия «</a:t>
          </a:r>
          <a:r>
            <a:rPr lang="ru-RU" sz="1800" b="0" kern="1200" dirty="0" err="1"/>
            <a:t>Тундук</a:t>
          </a:r>
          <a:r>
            <a:rPr lang="ru-RU" sz="1800" b="0" kern="1200" dirty="0"/>
            <a:t>»</a:t>
          </a:r>
        </a:p>
      </dsp:txBody>
      <dsp:txXfrm rot="5400000">
        <a:off x="1174" y="1011266"/>
        <a:ext cx="3049358" cy="3033802"/>
      </dsp:txXfrm>
    </dsp:sp>
    <dsp:sp modelId="{58F2E851-AD90-4EAB-8E9E-34E16DF70169}">
      <dsp:nvSpPr>
        <dsp:cNvPr id="0" name=""/>
        <dsp:cNvSpPr/>
      </dsp:nvSpPr>
      <dsp:spPr>
        <a:xfrm rot="16200000">
          <a:off x="2275744" y="1003488"/>
          <a:ext cx="5056336" cy="3049358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cs typeface="Times New Roman" pitchFamily="18" charset="0"/>
            </a:rPr>
            <a:t>Используется Персональный Идентификационный Номер для персонификации пациента. Данные системы внедрены в </a:t>
          </a:r>
          <a:r>
            <a:rPr lang="en-US" sz="1800" b="0" kern="1200" dirty="0">
              <a:cs typeface="Times New Roman" pitchFamily="18" charset="0"/>
            </a:rPr>
            <a:t>15</a:t>
          </a:r>
          <a:r>
            <a:rPr lang="ru-RU" sz="1800" b="0" kern="1200" dirty="0">
              <a:cs typeface="Times New Roman" pitchFamily="18" charset="0"/>
            </a:rPr>
            <a:t> ТБ стационарах, 92 лабораториях и они все обеспечены комплексным компьютерным оборудованием и инфраструктурой</a:t>
          </a:r>
          <a:endParaRPr lang="ru-RU" sz="1800" b="0" kern="1200" dirty="0"/>
        </a:p>
      </dsp:txBody>
      <dsp:txXfrm rot="5400000">
        <a:off x="3279233" y="1011266"/>
        <a:ext cx="3049358" cy="3033802"/>
      </dsp:txXfrm>
    </dsp:sp>
    <dsp:sp modelId="{7E19F2C9-49B9-41FC-B24D-FF62172310BC}">
      <dsp:nvSpPr>
        <dsp:cNvPr id="0" name=""/>
        <dsp:cNvSpPr/>
      </dsp:nvSpPr>
      <dsp:spPr>
        <a:xfrm rot="16200000">
          <a:off x="5553805" y="1003488"/>
          <a:ext cx="5056336" cy="3049358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cs typeface="Times New Roman" pitchFamily="18" charset="0"/>
            </a:rPr>
            <a:t>Внедрена база данных «Электронный ТБ Регистр» на уровне ПМСП 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cs typeface="Times New Roman" pitchFamily="18" charset="0"/>
            </a:rPr>
            <a:t>Пилотируется модуль «Аптека»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b="1" kern="1200" dirty="0"/>
        </a:p>
      </dsp:txBody>
      <dsp:txXfrm rot="5400000">
        <a:off x="6557294" y="1011266"/>
        <a:ext cx="3049358" cy="303380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4C6373-3939-40E1-AB56-F3A2CAFDF478}">
      <dsp:nvSpPr>
        <dsp:cNvPr id="0" name=""/>
        <dsp:cNvSpPr/>
      </dsp:nvSpPr>
      <dsp:spPr>
        <a:xfrm rot="16200000">
          <a:off x="-1352127" y="1354695"/>
          <a:ext cx="5229225" cy="251983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/>
            <a:t>Утвержден Постановлением Кабинета Министров КР Программа и План мероприятий №119  «Туберкулез 6» на 2023-2026 от 03 марта 2023 года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/>
            <a:t>Реализуется  «План действий по оптимизации системы оказания противотуберкулезной помощи в КР на 2017-2026 годы»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b="1" kern="1200" dirty="0"/>
        </a:p>
      </dsp:txBody>
      <dsp:txXfrm rot="5400000">
        <a:off x="2568" y="1045845"/>
        <a:ext cx="2519834" cy="3137535"/>
      </dsp:txXfrm>
    </dsp:sp>
    <dsp:sp modelId="{B2B7EA47-E3FB-42E5-9AFC-E84D7A27A92C}">
      <dsp:nvSpPr>
        <dsp:cNvPr id="0" name=""/>
        <dsp:cNvSpPr/>
      </dsp:nvSpPr>
      <dsp:spPr>
        <a:xfrm rot="16200000">
          <a:off x="1356694" y="1354695"/>
          <a:ext cx="5229225" cy="251983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38906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kern="1200" dirty="0"/>
            <a:t>Созданы отделы программного менеджмента при всех ОЦБТ и НЦФ, предусмотрены бюджетные средства на функцию координации</a:t>
          </a:r>
        </a:p>
      </dsp:txBody>
      <dsp:txXfrm rot="5400000">
        <a:off x="2711389" y="1045845"/>
        <a:ext cx="2519834" cy="3137535"/>
      </dsp:txXfrm>
    </dsp:sp>
    <dsp:sp modelId="{7E19F2C9-49B9-41FC-B24D-FF62172310BC}">
      <dsp:nvSpPr>
        <dsp:cNvPr id="0" name=""/>
        <dsp:cNvSpPr/>
      </dsp:nvSpPr>
      <dsp:spPr>
        <a:xfrm rot="16200000">
          <a:off x="4065515" y="1354695"/>
          <a:ext cx="5229225" cy="251983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0" kern="1200" dirty="0"/>
            <a:t>Разработан и внедряется подход управление случаем ТБ (УС-ТБ) и оплата за успешное завершение лечения ТБ  на уровне ПМСП</a:t>
          </a:r>
        </a:p>
      </dsp:txBody>
      <dsp:txXfrm rot="5400000">
        <a:off x="5420210" y="1045845"/>
        <a:ext cx="2519834" cy="3137535"/>
      </dsp:txXfrm>
    </dsp:sp>
    <dsp:sp modelId="{D8D299D0-FA86-4A03-9BDE-D7CA9D64EBF1}">
      <dsp:nvSpPr>
        <dsp:cNvPr id="0" name=""/>
        <dsp:cNvSpPr/>
      </dsp:nvSpPr>
      <dsp:spPr>
        <a:xfrm rot="16200000">
          <a:off x="6774337" y="1354695"/>
          <a:ext cx="5229225" cy="251983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/>
            <a:t>Внедрена новая система оплаты услуг противотуберкулезных стационаров (охват 100% противотуберкулезных организаций в стране с усилением функции координации по реализации ТБ мероприятий </a:t>
          </a:r>
        </a:p>
      </dsp:txBody>
      <dsp:txXfrm rot="5400000">
        <a:off x="8129032" y="1045845"/>
        <a:ext cx="2519834" cy="313753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C880C0-655B-4CBE-B8D1-4C5877D68FE4}">
      <dsp:nvSpPr>
        <dsp:cNvPr id="0" name=""/>
        <dsp:cNvSpPr/>
      </dsp:nvSpPr>
      <dsp:spPr>
        <a:xfrm>
          <a:off x="2064" y="0"/>
          <a:ext cx="2514793" cy="504056"/>
        </a:xfrm>
        <a:prstGeom prst="chevron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0" kern="1200" dirty="0">
              <a:solidFill>
                <a:schemeClr val="bg1"/>
              </a:solidFill>
            </a:rPr>
            <a:t>Краткосрочный период (2017-2019)</a:t>
          </a:r>
          <a:endParaRPr lang="en-US" sz="1600" b="0" kern="1200" dirty="0">
            <a:solidFill>
              <a:schemeClr val="bg1"/>
            </a:solidFill>
          </a:endParaRPr>
        </a:p>
      </dsp:txBody>
      <dsp:txXfrm>
        <a:off x="254092" y="0"/>
        <a:ext cx="2010737" cy="504056"/>
      </dsp:txXfrm>
    </dsp:sp>
    <dsp:sp modelId="{B4C95581-E924-4652-98FF-3D10C2A3DF9E}">
      <dsp:nvSpPr>
        <dsp:cNvPr id="0" name=""/>
        <dsp:cNvSpPr/>
      </dsp:nvSpPr>
      <dsp:spPr>
        <a:xfrm>
          <a:off x="2265377" y="0"/>
          <a:ext cx="2514793" cy="504056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0" kern="1200" dirty="0">
              <a:solidFill>
                <a:schemeClr val="bg1"/>
              </a:solidFill>
            </a:rPr>
            <a:t>Среднесрочный период (2020-2022)</a:t>
          </a:r>
          <a:endParaRPr lang="en-US" sz="1600" b="0" kern="1200" dirty="0">
            <a:solidFill>
              <a:schemeClr val="bg1"/>
            </a:solidFill>
          </a:endParaRPr>
        </a:p>
      </dsp:txBody>
      <dsp:txXfrm>
        <a:off x="2517405" y="0"/>
        <a:ext cx="2010737" cy="504056"/>
      </dsp:txXfrm>
    </dsp:sp>
    <dsp:sp modelId="{3230AD3E-828F-4A36-AD3A-13CDF0C7A4F0}">
      <dsp:nvSpPr>
        <dsp:cNvPr id="0" name=""/>
        <dsp:cNvSpPr/>
      </dsp:nvSpPr>
      <dsp:spPr>
        <a:xfrm>
          <a:off x="4530755" y="0"/>
          <a:ext cx="2514793" cy="504056"/>
        </a:xfrm>
        <a:prstGeom prst="chevron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0" kern="1200" dirty="0">
              <a:solidFill>
                <a:schemeClr val="bg1"/>
              </a:solidFill>
            </a:rPr>
            <a:t>Долгосрочный период (2023-2026)</a:t>
          </a:r>
          <a:endParaRPr lang="en-US" sz="1600" b="0" kern="1200" dirty="0">
            <a:solidFill>
              <a:schemeClr val="bg1"/>
            </a:solidFill>
          </a:endParaRPr>
        </a:p>
      </dsp:txBody>
      <dsp:txXfrm>
        <a:off x="4782783" y="0"/>
        <a:ext cx="2010737" cy="50405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BB853E-3F67-4776-A1E0-B55AB91A6548}">
      <dsp:nvSpPr>
        <dsp:cNvPr id="0" name=""/>
        <dsp:cNvSpPr/>
      </dsp:nvSpPr>
      <dsp:spPr>
        <a:xfrm>
          <a:off x="0" y="22345"/>
          <a:ext cx="5688192" cy="10914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Реализация Плана мероприятий</a:t>
          </a:r>
          <a:r>
            <a:rPr lang="ru-RU" sz="2000" b="1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Программы ТБ-6. Усиление межведомственного и </a:t>
          </a:r>
          <a:r>
            <a:rPr lang="ru-RU" sz="2000" b="1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межсекторального</a:t>
          </a:r>
          <a:r>
            <a:rPr lang="ru-RU" sz="2000" b="1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сотрудничества</a:t>
          </a:r>
          <a:endParaRPr lang="ru-RU" sz="2000" kern="1200" dirty="0"/>
        </a:p>
      </dsp:txBody>
      <dsp:txXfrm>
        <a:off x="53278" y="75623"/>
        <a:ext cx="5581636" cy="984850"/>
      </dsp:txXfrm>
    </dsp:sp>
    <dsp:sp modelId="{CE998F07-09A6-4CFC-B61B-B65B7EB913B5}">
      <dsp:nvSpPr>
        <dsp:cNvPr id="0" name=""/>
        <dsp:cNvSpPr/>
      </dsp:nvSpPr>
      <dsp:spPr>
        <a:xfrm>
          <a:off x="0" y="1093953"/>
          <a:ext cx="5688192" cy="66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0600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ru-RU" sz="2000" kern="1200" dirty="0"/>
        </a:p>
      </dsp:txBody>
      <dsp:txXfrm>
        <a:off x="0" y="1093953"/>
        <a:ext cx="5688192" cy="66385"/>
      </dsp:txXfrm>
    </dsp:sp>
    <dsp:sp modelId="{9D0E4B5B-BE37-4E84-9B9C-B4B67A3C1DB9}">
      <dsp:nvSpPr>
        <dsp:cNvPr id="0" name=""/>
        <dsp:cNvSpPr/>
      </dsp:nvSpPr>
      <dsp:spPr>
        <a:xfrm>
          <a:off x="0" y="4471743"/>
          <a:ext cx="5688192" cy="10914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>
              <a:solidFill>
                <a:schemeClr val="bg1"/>
              </a:solidFill>
            </a:rPr>
            <a:t>Улучшение системы регистрации и учета больных ТБ (электронная база по ТБ);</a:t>
          </a:r>
        </a:p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/>
        </a:p>
      </dsp:txBody>
      <dsp:txXfrm>
        <a:off x="53278" y="4525021"/>
        <a:ext cx="5581636" cy="984850"/>
      </dsp:txXfrm>
    </dsp:sp>
    <dsp:sp modelId="{DB33FD16-62C1-433A-89D1-FA8F45A2C366}">
      <dsp:nvSpPr>
        <dsp:cNvPr id="0" name=""/>
        <dsp:cNvSpPr/>
      </dsp:nvSpPr>
      <dsp:spPr>
        <a:xfrm>
          <a:off x="0" y="2919498"/>
          <a:ext cx="5688192" cy="10914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Расширение использования цифровых технологий по ТБ (мобильные приложения на уровне </a:t>
          </a:r>
          <a:r>
            <a:rPr lang="ru-RU" sz="2000" b="1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ФАПов</a:t>
          </a:r>
          <a:r>
            <a:rPr lang="ru-RU" sz="2000" b="1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и ГСВ)  и обеспечения качества данных</a:t>
          </a:r>
          <a:endParaRPr lang="ru-RU" sz="2000" kern="1200" dirty="0"/>
        </a:p>
      </dsp:txBody>
      <dsp:txXfrm>
        <a:off x="53278" y="2972776"/>
        <a:ext cx="5581636" cy="984850"/>
      </dsp:txXfrm>
    </dsp:sp>
    <dsp:sp modelId="{2BECDC2A-473A-4ACF-8EAD-A9B376829F24}">
      <dsp:nvSpPr>
        <dsp:cNvPr id="0" name=""/>
        <dsp:cNvSpPr/>
      </dsp:nvSpPr>
      <dsp:spPr>
        <a:xfrm>
          <a:off x="0" y="1479870"/>
          <a:ext cx="5688192" cy="10914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Расширение перехода на государственное финансирование по противотуберкулезным мероприятиям, закуп ПТП 2-го ряда и лабораторных реагентов</a:t>
          </a:r>
          <a:endParaRPr lang="ru-RU" sz="2000" kern="1200" dirty="0"/>
        </a:p>
      </dsp:txBody>
      <dsp:txXfrm>
        <a:off x="53278" y="1533148"/>
        <a:ext cx="5581636" cy="984850"/>
      </dsp:txXfrm>
    </dsp:sp>
    <dsp:sp modelId="{CA48B1E1-3BC9-439B-A150-CA45CEEFE3BB}">
      <dsp:nvSpPr>
        <dsp:cNvPr id="0" name=""/>
        <dsp:cNvSpPr/>
      </dsp:nvSpPr>
      <dsp:spPr>
        <a:xfrm>
          <a:off x="0" y="4292520"/>
          <a:ext cx="5688192" cy="10914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Систематическая информационная работа с населением на населения с фокусом на  различных ключевых групп  </a:t>
          </a:r>
          <a:endParaRPr lang="ru-RU" sz="2000" kern="1200" dirty="0"/>
        </a:p>
      </dsp:txBody>
      <dsp:txXfrm>
        <a:off x="53278" y="4345798"/>
        <a:ext cx="5581636" cy="98485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BB853E-3F67-4776-A1E0-B55AB91A6548}">
      <dsp:nvSpPr>
        <dsp:cNvPr id="0" name=""/>
        <dsp:cNvSpPr/>
      </dsp:nvSpPr>
      <dsp:spPr>
        <a:xfrm>
          <a:off x="0" y="2865844"/>
          <a:ext cx="5802490" cy="1092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Пересмотр и разработка клинических руководств и протоколов в соответствии с рекомендациями ВОЗ </a:t>
          </a:r>
        </a:p>
      </dsp:txBody>
      <dsp:txXfrm>
        <a:off x="53331" y="2919175"/>
        <a:ext cx="5695828" cy="985838"/>
      </dsp:txXfrm>
    </dsp:sp>
    <dsp:sp modelId="{CE998F07-09A6-4CFC-B61B-B65B7EB913B5}">
      <dsp:nvSpPr>
        <dsp:cNvPr id="0" name=""/>
        <dsp:cNvSpPr/>
      </dsp:nvSpPr>
      <dsp:spPr>
        <a:xfrm>
          <a:off x="0" y="1094097"/>
          <a:ext cx="5802490" cy="640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229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ru-RU" sz="2000" kern="1200" dirty="0"/>
        </a:p>
      </dsp:txBody>
      <dsp:txXfrm>
        <a:off x="0" y="1094097"/>
        <a:ext cx="5802490" cy="64040"/>
      </dsp:txXfrm>
    </dsp:sp>
    <dsp:sp modelId="{9D0E4B5B-BE37-4E84-9B9C-B4B67A3C1DB9}">
      <dsp:nvSpPr>
        <dsp:cNvPr id="0" name=""/>
        <dsp:cNvSpPr/>
      </dsp:nvSpPr>
      <dsp:spPr>
        <a:xfrm>
          <a:off x="0" y="4470649"/>
          <a:ext cx="5802490" cy="1092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>
              <a:solidFill>
                <a:schemeClr val="bg1"/>
              </a:solidFill>
            </a:rPr>
            <a:t>Улучшение системы регистрации и учета больных ТБ (электронная база по ТБ);</a:t>
          </a:r>
        </a:p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/>
        </a:p>
      </dsp:txBody>
      <dsp:txXfrm>
        <a:off x="53331" y="4523980"/>
        <a:ext cx="5695828" cy="985838"/>
      </dsp:txXfrm>
    </dsp:sp>
    <dsp:sp modelId="{DB33FD16-62C1-433A-89D1-FA8F45A2C366}">
      <dsp:nvSpPr>
        <dsp:cNvPr id="0" name=""/>
        <dsp:cNvSpPr/>
      </dsp:nvSpPr>
      <dsp:spPr>
        <a:xfrm>
          <a:off x="0" y="1485756"/>
          <a:ext cx="5802490" cy="1092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Усиление взаимодействия со службой СЭС,  внедрение новых режимов профилактического лечения туберкулеза</a:t>
          </a:r>
          <a:endParaRPr lang="ru-RU" sz="2000" kern="1200" dirty="0">
            <a:solidFill>
              <a:schemeClr val="bg1"/>
            </a:solidFill>
          </a:endParaRPr>
        </a:p>
      </dsp:txBody>
      <dsp:txXfrm>
        <a:off x="53331" y="1539087"/>
        <a:ext cx="5695828" cy="985838"/>
      </dsp:txXfrm>
    </dsp:sp>
    <dsp:sp modelId="{2BECDC2A-473A-4ACF-8EAD-A9B376829F24}">
      <dsp:nvSpPr>
        <dsp:cNvPr id="0" name=""/>
        <dsp:cNvSpPr/>
      </dsp:nvSpPr>
      <dsp:spPr>
        <a:xfrm>
          <a:off x="0" y="0"/>
          <a:ext cx="5802490" cy="1092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Повышение потенциала медицинских работников ПМСП по выполнению диагностического алгоритма, по выявлению и лечению ТБ, работе с ТБ контактами</a:t>
          </a:r>
          <a:endParaRPr lang="ru-RU" sz="2000" kern="1200" dirty="0"/>
        </a:p>
      </dsp:txBody>
      <dsp:txXfrm>
        <a:off x="53331" y="53331"/>
        <a:ext cx="5695828" cy="985838"/>
      </dsp:txXfrm>
    </dsp:sp>
    <dsp:sp modelId="{E4BC2918-7C90-4C9B-B556-DEAB18184ED0}">
      <dsp:nvSpPr>
        <dsp:cNvPr id="0" name=""/>
        <dsp:cNvSpPr/>
      </dsp:nvSpPr>
      <dsp:spPr>
        <a:xfrm>
          <a:off x="0" y="4469052"/>
          <a:ext cx="5802490" cy="1092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/>
            <a:t>Усиление функции координации ОПМ на уровне областей  </a:t>
          </a:r>
          <a:r>
            <a:rPr lang="ru-RU" sz="2000" kern="1200" dirty="0"/>
            <a:t>(</a:t>
          </a:r>
          <a:r>
            <a:rPr lang="ru-RU" sz="1600" kern="1200" dirty="0"/>
            <a:t>разработка единых инструментов по </a:t>
          </a:r>
          <a:r>
            <a:rPr lang="ru-RU" sz="1600" kern="1200" dirty="0" err="1"/>
            <a:t>МиО</a:t>
          </a:r>
          <a:r>
            <a:rPr lang="ru-RU" sz="1600" kern="1200" dirty="0"/>
            <a:t>, координационные встречи, регулярные он-лайн совещания по верификации случаев ТБ)</a:t>
          </a:r>
          <a:endParaRPr lang="ru-KG" sz="2000" kern="1200" dirty="0"/>
        </a:p>
      </dsp:txBody>
      <dsp:txXfrm>
        <a:off x="53331" y="4522383"/>
        <a:ext cx="5695828" cy="9858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0.50986</cdr:x>
      <cdr:y>0.32018</cdr:y>
    </cdr:from>
    <cdr:to>
      <cdr:x>0.57287</cdr:x>
      <cdr:y>0.38204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29A0A77C-FDCD-48A6-8605-3A2F68E21B54}"/>
            </a:ext>
          </a:extLst>
        </cdr:cNvPr>
        <cdr:cNvSpPr txBox="1"/>
      </cdr:nvSpPr>
      <cdr:spPr>
        <a:xfrm xmlns:a="http://schemas.openxmlformats.org/drawingml/2006/main">
          <a:off x="5672270" y="1752328"/>
          <a:ext cx="701040" cy="33855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3,9%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0.03342</cdr:x>
      <cdr:y>0.02039</cdr:y>
    </cdr:from>
    <cdr:to>
      <cdr:x>0.93618</cdr:x>
      <cdr:y>0.22896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914E84A1-26C7-75AC-0BBE-F2C57597E15D}"/>
            </a:ext>
          </a:extLst>
        </cdr:cNvPr>
        <cdr:cNvSpPr txBox="1"/>
      </cdr:nvSpPr>
      <cdr:spPr>
        <a:xfrm xmlns:a="http://schemas.openxmlformats.org/drawingml/2006/main">
          <a:off x="385685" y="50800"/>
          <a:ext cx="10417384" cy="5196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b="1" dirty="0"/>
            <a:t>65,3%     77,9%     61,2%     80,9%      91,4%     94,9%    96,8%     93,4%     93,4%      90,7%     90,2%     94,2%     94,8%     91,4% </a:t>
          </a:r>
          <a:endParaRPr lang="ru-KG" sz="1600" b="1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0.44656</cdr:x>
      <cdr:y>0.30324</cdr:y>
    </cdr:from>
    <cdr:to>
      <cdr:x>0.56793</cdr:x>
      <cdr:y>0.49666</cdr:y>
    </cdr:to>
    <cdr:sp macro="" textlink="">
      <cdr:nvSpPr>
        <cdr:cNvPr id="2" name="Овал 1">
          <a:extLst xmlns:a="http://schemas.openxmlformats.org/drawingml/2006/main">
            <a:ext uri="{FF2B5EF4-FFF2-40B4-BE49-F238E27FC236}">
              <a16:creationId xmlns:a16="http://schemas.microsoft.com/office/drawing/2014/main" id="{8446B7C8-5D7D-4306-B33F-ACE50AEC0FF6}"/>
            </a:ext>
          </a:extLst>
        </cdr:cNvPr>
        <cdr:cNvSpPr/>
      </cdr:nvSpPr>
      <cdr:spPr>
        <a:xfrm xmlns:a="http://schemas.openxmlformats.org/drawingml/2006/main">
          <a:off x="4695825" y="1433512"/>
          <a:ext cx="1276350" cy="914400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57150">
          <a:solidFill>
            <a:schemeClr val="accent2">
              <a:lumMod val="75000"/>
            </a:schemeClr>
          </a:solidFill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KG"/>
        </a:p>
      </cdr:txBody>
    </cdr:sp>
  </cdr:relSizeAnchor>
  <cdr:relSizeAnchor xmlns:cdr="http://schemas.openxmlformats.org/drawingml/2006/chartDrawing">
    <cdr:from>
      <cdr:x>0.82911</cdr:x>
      <cdr:y>0.24749</cdr:y>
    </cdr:from>
    <cdr:to>
      <cdr:x>0.95048</cdr:x>
      <cdr:y>0.44092</cdr:y>
    </cdr:to>
    <cdr:sp macro="" textlink="">
      <cdr:nvSpPr>
        <cdr:cNvPr id="3" name="Овал 2">
          <a:extLst xmlns:a="http://schemas.openxmlformats.org/drawingml/2006/main">
            <a:ext uri="{FF2B5EF4-FFF2-40B4-BE49-F238E27FC236}">
              <a16:creationId xmlns:a16="http://schemas.microsoft.com/office/drawing/2014/main" id="{DE1D4634-C2DB-4D52-BBEB-6AC23633BE1D}"/>
            </a:ext>
          </a:extLst>
        </cdr:cNvPr>
        <cdr:cNvSpPr/>
      </cdr:nvSpPr>
      <cdr:spPr>
        <a:xfrm xmlns:a="http://schemas.openxmlformats.org/drawingml/2006/main">
          <a:off x="8718550" y="1169987"/>
          <a:ext cx="1276350" cy="914400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57150">
          <a:solidFill>
            <a:schemeClr val="accent2">
              <a:lumMod val="75000"/>
            </a:schemeClr>
          </a:solidFill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KG"/>
        </a:p>
      </cdr:txBody>
    </cdr:sp>
  </cdr:relSizeAnchor>
  <cdr:relSizeAnchor xmlns:cdr="http://schemas.openxmlformats.org/drawingml/2006/chartDrawing">
    <cdr:from>
      <cdr:x>0.42754</cdr:x>
      <cdr:y>0.2166</cdr:y>
    </cdr:from>
    <cdr:to>
      <cdr:x>0.51449</cdr:x>
      <cdr:y>0.41002</cdr:y>
    </cdr:to>
    <cdr:sp macro="" textlink="">
      <cdr:nvSpPr>
        <cdr:cNvPr id="4" name="TextBox 3">
          <a:extLst xmlns:a="http://schemas.openxmlformats.org/drawingml/2006/main">
            <a:ext uri="{FF2B5EF4-FFF2-40B4-BE49-F238E27FC236}">
              <a16:creationId xmlns:a16="http://schemas.microsoft.com/office/drawing/2014/main" id="{2F514DA5-B0F7-4A11-9874-2BA964AB3051}"/>
            </a:ext>
          </a:extLst>
        </cdr:cNvPr>
        <cdr:cNvSpPr txBox="1"/>
      </cdr:nvSpPr>
      <cdr:spPr>
        <a:xfrm xmlns:a="http://schemas.openxmlformats.org/drawingml/2006/main">
          <a:off x="4495800" y="1023937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200" b="1" dirty="0"/>
            <a:t>До-ковидные показатели</a:t>
          </a:r>
          <a:endParaRPr lang="ru-KG" sz="12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CBFEE9-71F4-4740-B66D-181C74B9F8B3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AF11B4-D852-437E-8B03-FA938589E9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29747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88900" y="744538"/>
            <a:ext cx="6619875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Нужно убрать первый квартал 2021 года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7CFBC-FA90-4FFF-A0D7-BB9718CE055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8149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766BA0-F7D8-4F61-833C-01D57CD94C2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26227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F11B4-D852-437E-8B03-FA938589E9E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5038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81A8B-0B9A-4C54-8E66-BC46C3F74F32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5990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KG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AF11B4-D852-437E-8B03-FA938589E9E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68242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FD58E8-AD39-4838-8004-BCE5897BFB49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1747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FD58E8-AD39-4838-8004-BCE5897BFB49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2118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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B2DDAE-046C-496B-87DF-FDC44AA80A2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09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88E1E8-D406-4328-ADC0-67F05F8565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3AD3BDA-ABB5-49E8-8191-AEF2A17F18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199DE77-E839-456C-9370-4F85FEB48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2C9E3-3F9C-4431-8589-8159846CE7A6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A57D72-AC87-43F1-A064-242C4E0F9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2D94506-21C1-47B1-9DE7-47302B378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D88-DD2B-4DDB-BF69-888A8E58F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2962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B8B0D7-E0BA-477E-AA13-99322710B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5B23C48-06F1-4DE1-8B79-873336990C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8C8BEE7-161B-4C9E-AB08-397C711CF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2C9E3-3F9C-4431-8589-8159846CE7A6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32E9F43-1B8F-4714-A4D5-754C34D42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2F34F58-0804-4748-BF30-B9F239148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D88-DD2B-4DDB-BF69-888A8E58F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730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39CDE7-B79C-4766-93BF-3B6EADD5F2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0EF51BB-D986-42F8-BC09-52F889A346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385E507-41EA-44B6-8613-A7FD33541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2C9E3-3F9C-4431-8589-8159846CE7A6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21F6DFF-48A8-4E3D-A485-526D32AAA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75981B-C907-44D9-8ED6-F2A3076ED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D88-DD2B-4DDB-BF69-888A8E58F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611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7366EE-414A-4B2B-93A7-D5959B858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83B6CC5-5511-4734-B491-ED4DCA1E8B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5DD2F8B-BCF0-4542-BFAE-5397F46262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17FD30B-3263-46E1-BEE0-7BC990F39D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2C9E3-3F9C-4431-8589-8159846CE7A6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712DF38-D7C6-4C2E-AFFD-55B875789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2A72CCB-769E-4AAC-98D0-39248EAAC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D88-DD2B-4DDB-BF69-888A8E58F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4248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4051B4-A515-43B5-AE57-3C113620A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E5CB360-B6CB-424E-816D-5021E5A506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149DD66-7819-450F-89DE-DBAD9C2340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795F6F5-9D9F-48F8-BCEA-AC1D6CE974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6E15EF8-8AD5-44F2-80E6-7358E0F5FB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9402C2D-1A71-4C7C-B05A-B7E7EA921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2C9E3-3F9C-4431-8589-8159846CE7A6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0238398-DB72-40D3-8126-9B4F0A721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D56D5F8-725E-4D5E-B685-A26E289ED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D88-DD2B-4DDB-BF69-888A8E58F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9730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ECA87-36D1-4D0B-805E-312874049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0C3423F-0751-4D5A-8498-C8BE62A6B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2C9E3-3F9C-4431-8589-8159846CE7A6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A9E44AD-807C-497E-9849-80F5CCAF7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EAD8FC8-80B9-40D6-8AC0-6FF8B2341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D88-DD2B-4DDB-BF69-888A8E58F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9124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A280B7F-9725-48FB-8827-0B3602E08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2C9E3-3F9C-4431-8589-8159846CE7A6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96B1A2C-F3EE-4B69-9C82-19CBE8914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B2E1511-B6AE-427A-ACF2-16ECB67A1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D88-DD2B-4DDB-BF69-888A8E58F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6076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956A9F-9F00-4C7F-9194-F9183E284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9E21BC4-D178-49F6-95B5-8D87B69BDA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782EE05-392C-4373-939B-9BA3C4DA8F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C389281-3F73-4AE5-9D36-14D4D8DD8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2C9E3-3F9C-4431-8589-8159846CE7A6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43A340B-4F46-4B41-B0D1-4EC7D3D38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60B6405-9A21-4646-8CD1-9856CA7ED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D88-DD2B-4DDB-BF69-888A8E58F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238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D8BAD1-18D7-49ED-B259-5FE6DCB7D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3DC249A-1A41-4D86-A2E3-F929E79F68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83EE67B-59D0-4A94-878E-73CA453298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C1F1256-9EE0-48EB-98C0-3EEA1F04C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2C9E3-3F9C-4431-8589-8159846CE7A6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2ECCD84-A134-405B-8F28-67CE99461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A15833-E580-4877-9953-BA37DFB24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D88-DD2B-4DDB-BF69-888A8E58F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9058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D74DB7-5160-446C-AD13-5C020C56A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5892A2A-06FA-4710-B470-F9EACCC89D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8A756DE-A51A-415C-84B0-94B71A0A0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2C9E3-3F9C-4431-8589-8159846CE7A6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CA63820-B466-4067-ADA2-2F08AF470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1FAB14-D8D9-4B84-8010-070095470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D88-DD2B-4DDB-BF69-888A8E58F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4760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92375F1-36ED-4A9C-8701-2D6139515A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ADDEF73-89DD-4F6D-8CAB-0B3D8F0D8E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627D730-7FFD-472E-BBC9-3420C7153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2C9E3-3F9C-4431-8589-8159846CE7A6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1BE2F0-341A-4AFD-A3E9-DB9E1169F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C88919A-9CC1-40E6-87C8-66FAC447E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D88-DD2B-4DDB-BF69-888A8E58F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8428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6731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1E2DBF-D536-420D-9E4E-11902E550F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BF185A-D00B-41F6-A850-AB641D12F4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2B99AFA-BD10-4E61-85BD-779E66B10E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92C9E3-3F9C-4431-8589-8159846CE7A6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2DBAB2A-883E-4134-BA33-57D6EA3D4C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3942F7-C1DE-450E-8AA7-269EAAFD65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65D88-DD2B-4DDB-BF69-888A8E58F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46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hyperlink" Target="https://tbcenter.kg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.xml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microsoft.com/office/2007/relationships/diagramDrawing" Target="../diagrams/drawing8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11" Type="http://schemas.openxmlformats.org/officeDocument/2006/relationships/diagramColors" Target="../diagrams/colors8.xml"/><Relationship Id="rId5" Type="http://schemas.openxmlformats.org/officeDocument/2006/relationships/diagramQuickStyle" Target="../diagrams/quickStyle7.xml"/><Relationship Id="rId10" Type="http://schemas.openxmlformats.org/officeDocument/2006/relationships/diagramQuickStyle" Target="../diagrams/quickStyle8.xml"/><Relationship Id="rId4" Type="http://schemas.openxmlformats.org/officeDocument/2006/relationships/diagramLayout" Target="../diagrams/layout7.xml"/><Relationship Id="rId9" Type="http://schemas.openxmlformats.org/officeDocument/2006/relationships/diagramLayout" Target="../diagrams/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F7A177-A076-4427-B37B-63A8620A80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7913" y="1652607"/>
            <a:ext cx="9680608" cy="1968417"/>
          </a:xfrm>
        </p:spPr>
        <p:txBody>
          <a:bodyPr>
            <a:noAutofit/>
          </a:bodyPr>
          <a:lstStyle/>
          <a:p>
            <a:r>
              <a:rPr lang="ru-RU" sz="4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Обзор Национальной противотуберкулезной программы Кыргызской Республике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15FC757-FC94-4439-8A6D-221D8060F4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7093" y="4935302"/>
            <a:ext cx="9261428" cy="811659"/>
          </a:xfrm>
        </p:spPr>
        <p:txBody>
          <a:bodyPr>
            <a:normAutofit/>
          </a:bodyPr>
          <a:lstStyle/>
          <a:p>
            <a:r>
              <a:rPr lang="ru-RU" sz="2000" b="1" dirty="0"/>
              <a:t>Кадыров </a:t>
            </a:r>
            <a:r>
              <a:rPr lang="ru-RU" sz="2000" b="1" dirty="0" err="1"/>
              <a:t>Абдуллаат</a:t>
            </a:r>
            <a:r>
              <a:rPr lang="ru-RU" sz="2000" b="1" dirty="0"/>
              <a:t> </a:t>
            </a:r>
            <a:r>
              <a:rPr lang="ru-RU" sz="2000" b="1" dirty="0" err="1"/>
              <a:t>Саматович</a:t>
            </a:r>
            <a:r>
              <a:rPr lang="ru-RU" sz="2000" b="1" dirty="0"/>
              <a:t>, директор НЦФ МЗ КР, д.м.н., профессор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600" b="1" dirty="0"/>
              <a:t>11 октября 2023 г. 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ru-RU" sz="1600" b="1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2466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1"/>
          <p:cNvSpPr>
            <a:spLocks noChangeArrowheads="1"/>
          </p:cNvSpPr>
          <p:nvPr/>
        </p:nvSpPr>
        <p:spPr bwMode="auto">
          <a:xfrm>
            <a:off x="1631950" y="1267940"/>
            <a:ext cx="8915400" cy="4824413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/>
            <a:endParaRPr lang="en-GB" altLang="en-US" sz="36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70659" name="Group 17"/>
          <p:cNvGrpSpPr>
            <a:grpSpLocks/>
          </p:cNvGrpSpPr>
          <p:nvPr/>
        </p:nvGrpSpPr>
        <p:grpSpPr bwMode="auto">
          <a:xfrm>
            <a:off x="1644277" y="1352550"/>
            <a:ext cx="9158786" cy="4249528"/>
            <a:chOff x="166235" y="1410608"/>
            <a:chExt cx="9158829" cy="4250640"/>
          </a:xfrm>
        </p:grpSpPr>
        <p:sp>
          <p:nvSpPr>
            <p:cNvPr id="70668" name="Rectangle 2"/>
            <p:cNvSpPr>
              <a:spLocks noChangeArrowheads="1"/>
            </p:cNvSpPr>
            <p:nvPr/>
          </p:nvSpPr>
          <p:spPr bwMode="auto">
            <a:xfrm>
              <a:off x="2961940" y="1410608"/>
              <a:ext cx="2978364" cy="400215"/>
            </a:xfrm>
            <a:prstGeom prst="rect">
              <a:avLst/>
            </a:prstGeom>
            <a:solidFill>
              <a:srgbClr val="009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ru-RU" altLang="en-US" sz="2000" b="1" dirty="0">
                  <a:solidFill>
                    <a:srgbClr val="FFFFFF"/>
                  </a:solidFill>
                  <a:latin typeface="Tahoma" pitchFamily="34" charset="0"/>
                  <a:cs typeface="Tahoma" pitchFamily="34" charset="0"/>
                </a:rPr>
                <a:t>Заболеваемость</a:t>
              </a:r>
              <a:endParaRPr lang="en-GB" altLang="en-US" sz="2000" b="1" dirty="0">
                <a:solidFill>
                  <a:srgbClr val="FFFFFF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70669" name="Rectangle 3"/>
            <p:cNvSpPr>
              <a:spLocks noChangeArrowheads="1"/>
            </p:cNvSpPr>
            <p:nvPr/>
          </p:nvSpPr>
          <p:spPr bwMode="auto">
            <a:xfrm>
              <a:off x="6109835" y="1413340"/>
              <a:ext cx="2979396" cy="400215"/>
            </a:xfrm>
            <a:prstGeom prst="rect">
              <a:avLst/>
            </a:prstGeom>
            <a:solidFill>
              <a:srgbClr val="009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ru-RU" altLang="en-US" sz="2000" b="1" dirty="0">
                  <a:solidFill>
                    <a:srgbClr val="FFFFFF"/>
                  </a:solidFill>
                  <a:latin typeface="Tahoma" pitchFamily="34" charset="0"/>
                  <a:cs typeface="Tahoma" pitchFamily="34" charset="0"/>
                </a:rPr>
                <a:t>Смертность</a:t>
              </a:r>
              <a:endParaRPr lang="en-US" altLang="en-US" sz="2000" b="1" dirty="0">
                <a:solidFill>
                  <a:srgbClr val="FFFFFF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70670" name="Rectangle 4"/>
            <p:cNvSpPr>
              <a:spLocks noChangeArrowheads="1"/>
            </p:cNvSpPr>
            <p:nvPr/>
          </p:nvSpPr>
          <p:spPr bwMode="auto">
            <a:xfrm>
              <a:off x="6011240" y="3275598"/>
              <a:ext cx="3313824" cy="17917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en-GB" altLang="en-US" sz="2400" dirty="0">
                  <a:solidFill>
                    <a:srgbClr val="000000"/>
                  </a:solidFill>
                  <a:latin typeface="Calibri" pitchFamily="34" charset="0"/>
                </a:rPr>
                <a:t>    </a:t>
              </a:r>
              <a:r>
                <a:rPr lang="en-GB" altLang="en-US" sz="2400" b="1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1</a:t>
              </a:r>
              <a:r>
                <a:rPr lang="ru-RU" altLang="en-US" sz="2400" b="1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,6</a:t>
              </a:r>
              <a:r>
                <a:rPr lang="en-GB" altLang="en-US" sz="2400" b="1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 </a:t>
              </a:r>
              <a:r>
                <a:rPr lang="ru-RU" altLang="en-US" sz="2400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млн</a:t>
              </a:r>
              <a:r>
                <a:rPr lang="en-GB" altLang="en-US" sz="2400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*</a:t>
              </a:r>
            </a:p>
            <a:p>
              <a:pPr marL="808038" indent="-180975">
                <a:spcBef>
                  <a:spcPct val="20000"/>
                </a:spcBef>
                <a:buFontTx/>
                <a:buChar char="•"/>
              </a:pPr>
              <a:r>
                <a:rPr lang="ru-RU" altLang="en-US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1,2 млн (</a:t>
              </a:r>
              <a:r>
                <a:rPr lang="ru-RU" altLang="en-US" sz="1200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ВИЧ отрицательных</a:t>
              </a:r>
              <a:r>
                <a:rPr lang="ru-RU" altLang="en-US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)</a:t>
              </a:r>
            </a:p>
            <a:p>
              <a:pPr marL="808038" indent="-180975">
                <a:spcBef>
                  <a:spcPct val="20000"/>
                </a:spcBef>
                <a:buFontTx/>
                <a:buChar char="•"/>
              </a:pPr>
              <a:r>
                <a:rPr lang="ru-RU" altLang="en-US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0,2 млн</a:t>
              </a:r>
              <a:r>
                <a:rPr lang="en-GB" altLang="en-US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 </a:t>
              </a:r>
              <a:r>
                <a:rPr lang="ru-RU" altLang="en-US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(</a:t>
              </a:r>
              <a:r>
                <a:rPr lang="ru-RU" altLang="en-US" sz="1200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ВИЧ положительных</a:t>
              </a:r>
              <a:r>
                <a:rPr lang="ru-RU" altLang="en-US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)</a:t>
              </a:r>
            </a:p>
            <a:p>
              <a:pPr marL="627063">
                <a:spcBef>
                  <a:spcPct val="20000"/>
                </a:spcBef>
              </a:pPr>
              <a:r>
                <a:rPr lang="ru-RU" altLang="en-US" b="1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       </a:t>
              </a:r>
            </a:p>
            <a:p>
              <a:pPr marL="627063">
                <a:spcBef>
                  <a:spcPct val="20000"/>
                </a:spcBef>
              </a:pPr>
              <a:r>
                <a:rPr lang="ru-RU" altLang="en-US" b="1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          </a:t>
              </a:r>
              <a:endParaRPr lang="en-GB" altLang="en-US" dirty="0">
                <a:solidFill>
                  <a:srgbClr val="000000"/>
                </a:solidFill>
                <a:latin typeface="Calibri" pitchFamily="34" charset="0"/>
                <a:cs typeface="Tahoma" pitchFamily="34" charset="0"/>
              </a:endParaRPr>
            </a:p>
          </p:txBody>
        </p:sp>
        <p:sp>
          <p:nvSpPr>
            <p:cNvPr id="68622" name="Rectangle 5"/>
            <p:cNvSpPr>
              <a:spLocks noChangeArrowheads="1"/>
            </p:cNvSpPr>
            <p:nvPr/>
          </p:nvSpPr>
          <p:spPr bwMode="auto">
            <a:xfrm>
              <a:off x="2633365" y="2634511"/>
              <a:ext cx="3554430" cy="794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defRPr/>
              </a:pPr>
              <a:r>
                <a:rPr lang="en-GB" sz="2400" b="1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10</a:t>
              </a:r>
              <a:r>
                <a:rPr lang="ru-RU" sz="2400" b="1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,6</a:t>
              </a:r>
              <a:r>
                <a:rPr lang="en-GB" sz="2400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 </a:t>
              </a:r>
              <a:r>
                <a:rPr lang="ru-RU" sz="2400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(9-11)млн</a:t>
              </a:r>
              <a:endParaRPr lang="en-GB" sz="2400" dirty="0">
                <a:solidFill>
                  <a:srgbClr val="000000"/>
                </a:solidFill>
                <a:latin typeface="Calibri" pitchFamily="34" charset="0"/>
                <a:cs typeface="Tahoma" pitchFamily="34" charset="0"/>
              </a:endParaRPr>
            </a:p>
            <a:p>
              <a:pPr marL="800100" lvl="1" indent="-173038">
                <a:spcBef>
                  <a:spcPct val="20000"/>
                </a:spcBef>
                <a:buFont typeface="Arial" pitchFamily="34" charset="0"/>
                <a:buChar char="•"/>
                <a:defRPr/>
              </a:pPr>
              <a:r>
                <a:rPr lang="en-GB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1</a:t>
              </a:r>
              <a:r>
                <a:rPr lang="ru-RU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,04</a:t>
              </a:r>
              <a:r>
                <a:rPr lang="en-GB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 </a:t>
              </a:r>
              <a:r>
                <a:rPr lang="ru-RU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млн детей (11%)</a:t>
              </a:r>
              <a:endParaRPr lang="en-GB" dirty="0">
                <a:solidFill>
                  <a:srgbClr val="000000"/>
                </a:solidFill>
                <a:latin typeface="Calibri" pitchFamily="34" charset="0"/>
                <a:cs typeface="Tahoma" pitchFamily="34" charset="0"/>
              </a:endParaRPr>
            </a:p>
          </p:txBody>
        </p:sp>
        <p:sp>
          <p:nvSpPr>
            <p:cNvPr id="70672" name="Rectangle 6"/>
            <p:cNvSpPr>
              <a:spLocks noChangeArrowheads="1"/>
            </p:cNvSpPr>
            <p:nvPr/>
          </p:nvSpPr>
          <p:spPr bwMode="auto">
            <a:xfrm>
              <a:off x="2768703" y="4716370"/>
              <a:ext cx="3240316" cy="701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ru-RU" altLang="en-US" b="1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0,5 млн</a:t>
              </a:r>
            </a:p>
            <a:p>
              <a:pPr algn="ctr">
                <a:spcBef>
                  <a:spcPct val="20000"/>
                </a:spcBef>
              </a:pPr>
              <a:r>
                <a:rPr lang="ru-RU" altLang="en-US" b="1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390 </a:t>
              </a:r>
              <a:r>
                <a:rPr lang="en-GB" altLang="en-US" b="1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000</a:t>
              </a:r>
              <a:r>
                <a:rPr lang="ru-RU" altLang="en-US" b="1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 (78%)</a:t>
              </a:r>
              <a:endParaRPr lang="en-GB" altLang="en-US" b="1" dirty="0">
                <a:solidFill>
                  <a:srgbClr val="000000"/>
                </a:solidFill>
                <a:latin typeface="Calibri" pitchFamily="34" charset="0"/>
                <a:cs typeface="Tahoma" pitchFamily="34" charset="0"/>
              </a:endParaRPr>
            </a:p>
          </p:txBody>
        </p:sp>
        <p:sp>
          <p:nvSpPr>
            <p:cNvPr id="70673" name="Rectangle 7"/>
            <p:cNvSpPr>
              <a:spLocks noChangeArrowheads="1"/>
            </p:cNvSpPr>
            <p:nvPr/>
          </p:nvSpPr>
          <p:spPr bwMode="auto">
            <a:xfrm>
              <a:off x="179512" y="2696116"/>
              <a:ext cx="2566406" cy="708071"/>
            </a:xfrm>
            <a:prstGeom prst="rect">
              <a:avLst/>
            </a:prstGeom>
            <a:solidFill>
              <a:srgbClr val="0085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ru-RU" altLang="en-US" sz="2000" b="1" dirty="0">
                  <a:solidFill>
                    <a:srgbClr val="FFFFFF"/>
                  </a:solidFill>
                  <a:latin typeface="Calibri" pitchFamily="34" charset="0"/>
                </a:rPr>
                <a:t>Все формы туберкулеза</a:t>
              </a:r>
              <a:endParaRPr lang="en-GB" altLang="en-US" sz="2000" b="1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70674" name="Rectangle 8"/>
            <p:cNvSpPr>
              <a:spLocks noChangeArrowheads="1"/>
            </p:cNvSpPr>
            <p:nvPr/>
          </p:nvSpPr>
          <p:spPr bwMode="auto">
            <a:xfrm>
              <a:off x="166235" y="4766407"/>
              <a:ext cx="2566406" cy="738857"/>
            </a:xfrm>
            <a:prstGeom prst="rect">
              <a:avLst/>
            </a:prstGeom>
            <a:solidFill>
              <a:srgbClr val="0085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ru-RU" altLang="en-US" sz="1400" b="1" dirty="0">
                  <a:solidFill>
                    <a:srgbClr val="FFFFFF"/>
                  </a:solidFill>
                  <a:latin typeface="Calibri" pitchFamily="34" charset="0"/>
                  <a:cs typeface="Tahoma" pitchFamily="34" charset="0"/>
                </a:rPr>
                <a:t>Устойчивость к </a:t>
              </a:r>
              <a:r>
                <a:rPr lang="ru-RU" altLang="en-US" sz="1400" b="1" dirty="0" err="1">
                  <a:solidFill>
                    <a:srgbClr val="FFFFFF"/>
                  </a:solidFill>
                  <a:latin typeface="Calibri" pitchFamily="34" charset="0"/>
                  <a:cs typeface="Tahoma" pitchFamily="34" charset="0"/>
                </a:rPr>
                <a:t>рифампицину</a:t>
              </a:r>
              <a:endParaRPr lang="ru-RU" altLang="en-US" sz="1400" b="1" dirty="0">
                <a:solidFill>
                  <a:srgbClr val="FFFFFF"/>
                </a:solidFill>
                <a:latin typeface="Calibri" pitchFamily="34" charset="0"/>
                <a:cs typeface="Tahoma" pitchFamily="34" charset="0"/>
              </a:endParaRPr>
            </a:p>
            <a:p>
              <a:pPr algn="ctr"/>
              <a:r>
                <a:rPr lang="ru-RU" altLang="en-US" sz="1400" b="1" dirty="0" err="1">
                  <a:solidFill>
                    <a:srgbClr val="FFFFFF"/>
                  </a:solidFill>
                  <a:latin typeface="Calibri" pitchFamily="34" charset="0"/>
                  <a:cs typeface="Tahoma" pitchFamily="34" charset="0"/>
                </a:rPr>
                <a:t>Мультирезистентный</a:t>
              </a:r>
              <a:r>
                <a:rPr lang="ru-RU" altLang="en-US" sz="1400" b="1" dirty="0">
                  <a:solidFill>
                    <a:srgbClr val="FFFFFF"/>
                  </a:solidFill>
                  <a:latin typeface="Calibri" pitchFamily="34" charset="0"/>
                  <a:cs typeface="Tahoma" pitchFamily="34" charset="0"/>
                </a:rPr>
                <a:t> туберкулез</a:t>
              </a:r>
            </a:p>
          </p:txBody>
        </p:sp>
        <p:sp>
          <p:nvSpPr>
            <p:cNvPr id="70675" name="Rectangle 9"/>
            <p:cNvSpPr>
              <a:spLocks noChangeArrowheads="1"/>
            </p:cNvSpPr>
            <p:nvPr/>
          </p:nvSpPr>
          <p:spPr bwMode="auto">
            <a:xfrm>
              <a:off x="166235" y="3566856"/>
              <a:ext cx="2566406" cy="1015929"/>
            </a:xfrm>
            <a:prstGeom prst="rect">
              <a:avLst/>
            </a:prstGeom>
            <a:solidFill>
              <a:srgbClr val="0085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ru-RU" altLang="en-US" sz="2000" b="1" dirty="0">
                  <a:solidFill>
                    <a:srgbClr val="FFFFFF"/>
                  </a:solidFill>
                  <a:latin typeface="Calibri" pitchFamily="34" charset="0"/>
                  <a:cs typeface="Tahoma" pitchFamily="34" charset="0"/>
                </a:rPr>
                <a:t>ВИЧ-ассоциированный туберкулез</a:t>
              </a:r>
              <a:endParaRPr lang="en-GB" altLang="en-US" sz="2000" b="1" dirty="0">
                <a:solidFill>
                  <a:srgbClr val="FFFFFF"/>
                </a:solidFill>
                <a:latin typeface="Calibri" pitchFamily="34" charset="0"/>
                <a:cs typeface="Tahoma" pitchFamily="34" charset="0"/>
              </a:endParaRPr>
            </a:p>
          </p:txBody>
        </p:sp>
        <p:sp>
          <p:nvSpPr>
            <p:cNvPr id="70676" name="Rectangle 10"/>
            <p:cNvSpPr>
              <a:spLocks noChangeArrowheads="1"/>
            </p:cNvSpPr>
            <p:nvPr/>
          </p:nvSpPr>
          <p:spPr bwMode="auto">
            <a:xfrm>
              <a:off x="2961940" y="3906394"/>
              <a:ext cx="2808311" cy="461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rgbClr val="000000"/>
                  </a:solidFill>
                  <a:latin typeface="Calibri" pitchFamily="34" charset="0"/>
                </a:rPr>
                <a:t>  </a:t>
              </a:r>
              <a:r>
                <a:rPr lang="ru-RU" altLang="en-US" sz="2400" b="1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870</a:t>
              </a:r>
              <a:r>
                <a:rPr lang="en-GB" altLang="en-US" sz="2400" b="1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 </a:t>
              </a:r>
              <a:r>
                <a:rPr lang="ru-RU" altLang="en-US" sz="2400" b="1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000</a:t>
              </a:r>
              <a:r>
                <a:rPr lang="ru-RU" altLang="en-US" sz="2400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 </a:t>
              </a:r>
              <a:r>
                <a:rPr lang="en-GB" altLang="en-US" sz="2400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(</a:t>
              </a:r>
              <a:r>
                <a:rPr lang="ru-RU" altLang="en-US" sz="2400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8,2</a:t>
              </a:r>
              <a:r>
                <a:rPr lang="en-GB" altLang="en-US" sz="2400" dirty="0">
                  <a:solidFill>
                    <a:srgbClr val="000000"/>
                  </a:solidFill>
                  <a:latin typeface="Calibri" pitchFamily="34" charset="0"/>
                  <a:cs typeface="Tahoma" pitchFamily="34" charset="0"/>
                </a:rPr>
                <a:t>%) </a:t>
              </a:r>
              <a:endParaRPr lang="en-GB" altLang="en-US" sz="2000" dirty="0">
                <a:solidFill>
                  <a:srgbClr val="000000"/>
                </a:solidFill>
                <a:latin typeface="Calibri" pitchFamily="34" charset="0"/>
                <a:cs typeface="Tahoma" pitchFamily="34" charset="0"/>
              </a:endParaRPr>
            </a:p>
          </p:txBody>
        </p:sp>
        <p:sp>
          <p:nvSpPr>
            <p:cNvPr id="70677" name="Rectangle 11"/>
            <p:cNvSpPr>
              <a:spLocks noChangeArrowheads="1"/>
            </p:cNvSpPr>
            <p:nvPr/>
          </p:nvSpPr>
          <p:spPr bwMode="auto">
            <a:xfrm>
              <a:off x="6130249" y="4351923"/>
              <a:ext cx="2759454" cy="400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endParaRPr lang="en-GB" altLang="en-US" sz="2000" dirty="0">
                <a:solidFill>
                  <a:srgbClr val="000000"/>
                </a:solidFill>
                <a:latin typeface="Calibri" pitchFamily="34" charset="0"/>
                <a:cs typeface="Tahoma" pitchFamily="34" charset="0"/>
              </a:endParaRPr>
            </a:p>
          </p:txBody>
        </p:sp>
        <p:cxnSp>
          <p:nvCxnSpPr>
            <p:cNvPr id="70679" name="Straight Connector 16"/>
            <p:cNvCxnSpPr>
              <a:cxnSpLocks noChangeShapeType="1"/>
            </p:cNvCxnSpPr>
            <p:nvPr/>
          </p:nvCxnSpPr>
          <p:spPr bwMode="auto">
            <a:xfrm>
              <a:off x="6019054" y="2564904"/>
              <a:ext cx="0" cy="3096344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70660" name="TextBox 14"/>
          <p:cNvSpPr txBox="1">
            <a:spLocks noChangeArrowheads="1"/>
          </p:cNvSpPr>
          <p:nvPr/>
        </p:nvSpPr>
        <p:spPr bwMode="auto">
          <a:xfrm>
            <a:off x="1726796" y="5836611"/>
            <a:ext cx="88589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en-US" sz="1200" i="1" dirty="0">
                <a:solidFill>
                  <a:srgbClr val="002060"/>
                </a:solidFill>
                <a:latin typeface="Calibri" pitchFamily="34" charset="0"/>
              </a:rPr>
              <a:t>Источник: Доклад ВОЗ о глобальной борьбе с туберкулезом</a:t>
            </a:r>
            <a:r>
              <a:rPr lang="en-GB" altLang="en-US" sz="1200" i="1" dirty="0">
                <a:solidFill>
                  <a:srgbClr val="002060"/>
                </a:solidFill>
                <a:latin typeface="Calibri" pitchFamily="34" charset="0"/>
              </a:rPr>
              <a:t>		* </a:t>
            </a:r>
            <a:r>
              <a:rPr lang="ru-RU" altLang="en-US" sz="1200" i="1" dirty="0">
                <a:solidFill>
                  <a:srgbClr val="002060"/>
                </a:solidFill>
                <a:latin typeface="Calibri" pitchFamily="34" charset="0"/>
              </a:rPr>
              <a:t>Включая ВИЧ-ассоциированный туберкулез</a:t>
            </a:r>
            <a:endParaRPr lang="en-GB" altLang="en-US" sz="1200" i="1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70661" name="Rectangle 13"/>
          <p:cNvSpPr>
            <a:spLocks noChangeArrowheads="1"/>
          </p:cNvSpPr>
          <p:nvPr/>
        </p:nvSpPr>
        <p:spPr bwMode="auto">
          <a:xfrm>
            <a:off x="2207569" y="73429"/>
            <a:ext cx="7045325" cy="622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endParaRPr lang="en-US" altLang="en-US" sz="2000" b="1">
              <a:solidFill>
                <a:srgbClr val="000000"/>
              </a:solidFill>
              <a:latin typeface="Calibri" pitchFamily="34" charset="0"/>
              <a:cs typeface="Tahoma" pitchFamily="34" charset="0"/>
            </a:endParaRPr>
          </a:p>
        </p:txBody>
      </p:sp>
      <p:sp>
        <p:nvSpPr>
          <p:cNvPr id="70662" name="Title 1"/>
          <p:cNvSpPr>
            <a:spLocks/>
          </p:cNvSpPr>
          <p:nvPr/>
        </p:nvSpPr>
        <p:spPr bwMode="auto">
          <a:xfrm>
            <a:off x="1631950" y="116632"/>
            <a:ext cx="8736020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ru-RU" altLang="en-US" sz="3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Глобальное бремя туберкулеза</a:t>
            </a:r>
            <a:r>
              <a:rPr lang="en-US" altLang="en-US" sz="3000" b="1" dirty="0">
                <a:latin typeface="Century Gothic" panose="020B0502020202020204" pitchFamily="34" charset="0"/>
              </a:rPr>
              <a:t>,</a:t>
            </a:r>
            <a:r>
              <a:rPr lang="en-US" altLang="en-US" sz="3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20</a:t>
            </a:r>
            <a:r>
              <a:rPr lang="ru-RU" altLang="en-US" sz="3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  <a:r>
              <a:rPr lang="en-US" altLang="en-US" sz="3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1524002" y="6298276"/>
            <a:ext cx="9180512" cy="587115"/>
            <a:chOff x="0" y="6239537"/>
            <a:chExt cx="9212088" cy="618462"/>
          </a:xfrm>
        </p:grpSpPr>
        <p:pic>
          <p:nvPicPr>
            <p:cNvPr id="25" name="Picture 7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13" r="16685"/>
            <a:stretch/>
          </p:blipFill>
          <p:spPr bwMode="auto">
            <a:xfrm>
              <a:off x="107263" y="6239538"/>
              <a:ext cx="9104825" cy="618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8" name="Pentagon 27"/>
            <p:cNvSpPr/>
            <p:nvPr/>
          </p:nvSpPr>
          <p:spPr>
            <a:xfrm>
              <a:off x="0" y="6239537"/>
              <a:ext cx="6300192" cy="618462"/>
            </a:xfrm>
            <a:prstGeom prst="homePlate">
              <a:avLst/>
            </a:prstGeom>
            <a:solidFill>
              <a:srgbClr val="0093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" name="Picture 5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131" t="6778" r="43934" b="-1"/>
            <a:stretch/>
          </p:blipFill>
          <p:spPr bwMode="auto">
            <a:xfrm>
              <a:off x="6756143" y="6357001"/>
              <a:ext cx="1241497" cy="425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" name="Picture 2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5009" y="6257966"/>
              <a:ext cx="1774166" cy="524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7424" y="6366209"/>
              <a:ext cx="1358968" cy="415941"/>
            </a:xfrm>
            <a:prstGeom prst="rect">
              <a:avLst/>
            </a:prstGeom>
          </p:spPr>
        </p:pic>
      </p:grp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1969893" y="786204"/>
            <a:ext cx="7524337" cy="50509"/>
          </a:xfrm>
          <a:prstGeom prst="rect">
            <a:avLst/>
          </a:prstGeom>
          <a:solidFill>
            <a:srgbClr val="0093D5"/>
          </a:solidFill>
          <a:ln>
            <a:noFill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>
              <a:latin typeface="Arial Narrow" panose="020B0606020202030204" pitchFamily="34" charset="0"/>
            </a:endParaRP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4000" contrast="-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05" y="908721"/>
            <a:ext cx="2648628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5812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9258" y="213579"/>
            <a:ext cx="1158794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Консолидированный бюджет противотуберкулезных организаций здравоохранения на 2018-2023 годы, млн. долл. сом</a:t>
            </a:r>
          </a:p>
          <a:p>
            <a:pPr algn="ctr"/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(доля бюджета противотуберкулезных организаций здравоохранения в общем бюджете %)</a:t>
            </a:r>
          </a:p>
        </p:txBody>
      </p:sp>
      <p:graphicFrame>
        <p:nvGraphicFramePr>
          <p:cNvPr id="3" name="Диаграмма 2">
            <a:extLst>
              <a:ext uri="{FF2B5EF4-FFF2-40B4-BE49-F238E27FC236}">
                <a16:creationId xmlns:a16="http://schemas.microsoft.com/office/drawing/2014/main" id="{782A6BAD-4907-45F2-B3FE-AC0AF3852495}"/>
              </a:ext>
            </a:extLst>
          </p:cNvPr>
          <p:cNvGraphicFramePr>
            <a:graphicFrameLocks/>
          </p:cNvGraphicFramePr>
          <p:nvPr/>
        </p:nvGraphicFramePr>
        <p:xfrm>
          <a:off x="555810" y="999564"/>
          <a:ext cx="11125202" cy="54729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9A0A77C-FDCD-48A6-8605-3A2F68E21B54}"/>
              </a:ext>
            </a:extLst>
          </p:cNvPr>
          <p:cNvSpPr txBox="1"/>
          <p:nvPr/>
        </p:nvSpPr>
        <p:spPr>
          <a:xfrm>
            <a:off x="1635760" y="3500120"/>
            <a:ext cx="701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4,8%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016D32-3767-4352-B076-DB68DD0A36C6}"/>
              </a:ext>
            </a:extLst>
          </p:cNvPr>
          <p:cNvSpPr txBox="1"/>
          <p:nvPr/>
        </p:nvSpPr>
        <p:spPr>
          <a:xfrm>
            <a:off x="3220720" y="3330843"/>
            <a:ext cx="701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4,4%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BA3D19-1F35-4299-9B89-301EF63522BE}"/>
              </a:ext>
            </a:extLst>
          </p:cNvPr>
          <p:cNvSpPr txBox="1"/>
          <p:nvPr/>
        </p:nvSpPr>
        <p:spPr>
          <a:xfrm>
            <a:off x="4724400" y="3090446"/>
            <a:ext cx="701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4,3%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D3317D-C151-43D4-9AC6-7C605B37F44A}"/>
              </a:ext>
            </a:extLst>
          </p:cNvPr>
          <p:cNvSpPr txBox="1"/>
          <p:nvPr/>
        </p:nvSpPr>
        <p:spPr>
          <a:xfrm>
            <a:off x="7762240" y="2047240"/>
            <a:ext cx="701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3,8%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6527EAF-E323-4E43-89DD-2A476E9C8770}"/>
              </a:ext>
            </a:extLst>
          </p:cNvPr>
          <p:cNvSpPr txBox="1"/>
          <p:nvPr/>
        </p:nvSpPr>
        <p:spPr>
          <a:xfrm>
            <a:off x="9276080" y="1417320"/>
            <a:ext cx="701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3,6%</a:t>
            </a:r>
          </a:p>
        </p:txBody>
      </p:sp>
    </p:spTree>
    <p:extLst>
      <p:ext uri="{BB962C8B-B14F-4D97-AF65-F5344CB8AC3E}">
        <p14:creationId xmlns:p14="http://schemas.microsoft.com/office/powerpoint/2010/main" val="2450607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ADC4E1-7882-450C-A916-159A0BB9A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207" y="350373"/>
            <a:ext cx="10715946" cy="781838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Влияние </a:t>
            </a:r>
            <a:r>
              <a:rPr lang="en-US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COVID-19 </a:t>
            </a:r>
            <a:r>
              <a:rPr lang="ru-RU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на выявляемость туберкулеза </a:t>
            </a:r>
            <a:br>
              <a:rPr lang="ru-RU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 Кыргызской Республике, 2019-2020 годы</a:t>
            </a:r>
          </a:p>
        </p:txBody>
      </p:sp>
      <p:sp>
        <p:nvSpPr>
          <p:cNvPr id="9" name="Прямоугольник: один скругленный угол 8">
            <a:extLst>
              <a:ext uri="{FF2B5EF4-FFF2-40B4-BE49-F238E27FC236}">
                <a16:creationId xmlns:a16="http://schemas.microsoft.com/office/drawing/2014/main" id="{FC58811C-783D-454F-87F0-6B06DF2268E5}"/>
              </a:ext>
            </a:extLst>
          </p:cNvPr>
          <p:cNvSpPr/>
          <p:nvPr/>
        </p:nvSpPr>
        <p:spPr>
          <a:xfrm>
            <a:off x="2711625" y="6108293"/>
            <a:ext cx="6295197" cy="3429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013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RR=1.4</a:t>
            </a:r>
            <a:r>
              <a:rPr lang="ru-RU" sz="1013" dirty="0">
                <a:solidFill>
                  <a:prstClr val="black"/>
                </a:solidFill>
              </a:rPr>
              <a:t> (</a:t>
            </a:r>
            <a:r>
              <a:rPr lang="en-US" sz="1013" dirty="0">
                <a:solidFill>
                  <a:prstClr val="black"/>
                </a:solidFill>
              </a:rPr>
              <a:t>CI 95% </a:t>
            </a:r>
            <a:r>
              <a:rPr lang="ru-RU" sz="1013" dirty="0">
                <a:solidFill>
                  <a:prstClr val="black"/>
                </a:solidFill>
              </a:rPr>
              <a:t>1</a:t>
            </a:r>
            <a:r>
              <a:rPr lang="en-US" sz="1013" dirty="0">
                <a:solidFill>
                  <a:prstClr val="black"/>
                </a:solidFill>
              </a:rPr>
              <a:t>.3-1.4)</a:t>
            </a:r>
            <a:r>
              <a:rPr lang="ru-RU" sz="1013" dirty="0">
                <a:solidFill>
                  <a:prstClr val="black"/>
                </a:solidFill>
              </a:rPr>
              <a:t> </a:t>
            </a:r>
            <a:r>
              <a:rPr lang="en-US" sz="1013" i="1" dirty="0">
                <a:solidFill>
                  <a:prstClr val="black"/>
                </a:solidFill>
              </a:rPr>
              <a:t>p&lt;</a:t>
            </a:r>
            <a:r>
              <a:rPr lang="en-US" sz="1013" dirty="0">
                <a:solidFill>
                  <a:prstClr val="black"/>
                </a:solidFill>
              </a:rPr>
              <a:t>0.001, </a:t>
            </a:r>
            <a:r>
              <a:rPr lang="el-GR" sz="1013" dirty="0">
                <a:solidFill>
                  <a:prstClr val="black"/>
                </a:solidFill>
              </a:rPr>
              <a:t>χ</a:t>
            </a:r>
            <a:r>
              <a:rPr lang="en-US" sz="1013" dirty="0">
                <a:solidFill>
                  <a:prstClr val="black"/>
                </a:solidFill>
              </a:rPr>
              <a:t>2</a:t>
            </a:r>
            <a:r>
              <a:rPr lang="ru-RU" sz="1013" dirty="0"/>
              <a:t> </a:t>
            </a:r>
            <a:endParaRPr lang="ru-RU" sz="1013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id="{3AA681F8-AF9F-4A83-9619-8DA3229133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7816190"/>
              </p:ext>
            </p:extLst>
          </p:nvPr>
        </p:nvGraphicFramePr>
        <p:xfrm>
          <a:off x="1797978" y="1849348"/>
          <a:ext cx="8186454" cy="4099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C2E03B54-BD30-4C4E-8B4F-853E3B4D7CA0}"/>
              </a:ext>
            </a:extLst>
          </p:cNvPr>
          <p:cNvSpPr/>
          <p:nvPr/>
        </p:nvSpPr>
        <p:spPr>
          <a:xfrm>
            <a:off x="6843224" y="3088933"/>
            <a:ext cx="409397" cy="1690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788" b="1" dirty="0">
                <a:solidFill>
                  <a:srgbClr val="FF0000"/>
                </a:solidFill>
              </a:rPr>
              <a:t>42,2%</a:t>
            </a:r>
          </a:p>
        </p:txBody>
      </p:sp>
      <p:sp>
        <p:nvSpPr>
          <p:cNvPr id="11" name="Стрелка: вниз 10">
            <a:extLst>
              <a:ext uri="{FF2B5EF4-FFF2-40B4-BE49-F238E27FC236}">
                <a16:creationId xmlns:a16="http://schemas.microsoft.com/office/drawing/2014/main" id="{D6A362E2-0D4C-4BE0-9F39-8533238BBEF8}"/>
              </a:ext>
            </a:extLst>
          </p:cNvPr>
          <p:cNvSpPr/>
          <p:nvPr/>
        </p:nvSpPr>
        <p:spPr>
          <a:xfrm>
            <a:off x="6690067" y="3125946"/>
            <a:ext cx="103749" cy="3358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825"/>
          </a:p>
        </p:txBody>
      </p:sp>
      <p:sp>
        <p:nvSpPr>
          <p:cNvPr id="12" name="Стрелка: вниз 11">
            <a:extLst>
              <a:ext uri="{FF2B5EF4-FFF2-40B4-BE49-F238E27FC236}">
                <a16:creationId xmlns:a16="http://schemas.microsoft.com/office/drawing/2014/main" id="{D6A362E2-0D4C-4BE0-9F39-8533238BBEF8}"/>
              </a:ext>
            </a:extLst>
          </p:cNvPr>
          <p:cNvSpPr/>
          <p:nvPr/>
        </p:nvSpPr>
        <p:spPr>
          <a:xfrm>
            <a:off x="7290306" y="3293890"/>
            <a:ext cx="103749" cy="3358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825"/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ED744642-2CB6-4A9C-BFF7-62676FB2122B}"/>
              </a:ext>
            </a:extLst>
          </p:cNvPr>
          <p:cNvSpPr/>
          <p:nvPr/>
        </p:nvSpPr>
        <p:spPr>
          <a:xfrm>
            <a:off x="7464736" y="3263718"/>
            <a:ext cx="411305" cy="198116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788" b="1" dirty="0">
                <a:solidFill>
                  <a:srgbClr val="FF0000"/>
                </a:solidFill>
              </a:rPr>
              <a:t>50,3%</a:t>
            </a:r>
          </a:p>
        </p:txBody>
      </p:sp>
    </p:spTree>
    <p:extLst>
      <p:ext uri="{BB962C8B-B14F-4D97-AF65-F5344CB8AC3E}">
        <p14:creationId xmlns:p14="http://schemas.microsoft.com/office/powerpoint/2010/main" val="39761028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9120" y="228649"/>
            <a:ext cx="11186159" cy="1126276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Динамика заболеваемости и смертности от туберкулеза в Кыргызской Республике (на 100 тыс. населения), 1995-202</a:t>
            </a:r>
            <a:r>
              <a:rPr lang="en-US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гг</a:t>
            </a:r>
            <a:r>
              <a:rPr 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B7AC21C6-07CF-A9DF-08E4-F9B9E811C0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KG"/>
          </a:p>
        </p:txBody>
      </p:sp>
      <p:graphicFrame>
        <p:nvGraphicFramePr>
          <p:cNvPr id="6" name="Объект 3">
            <a:extLst>
              <a:ext uri="{FF2B5EF4-FFF2-40B4-BE49-F238E27FC236}">
                <a16:creationId xmlns:a16="http://schemas.microsoft.com/office/drawing/2014/main" id="{EC99C86B-DCDF-5E95-B802-866D0D1B20B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1923135"/>
              </p:ext>
            </p:extLst>
          </p:nvPr>
        </p:nvGraphicFramePr>
        <p:xfrm>
          <a:off x="258997" y="1354925"/>
          <a:ext cx="11826166" cy="50458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379909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8499" y="164593"/>
            <a:ext cx="11276092" cy="93268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Заболеваемость и смертность </a:t>
            </a:r>
            <a:b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туберкулеза за 2019-2022 гг. (данные за 2022 г. предварительные)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2129576"/>
              </p:ext>
            </p:extLst>
          </p:nvPr>
        </p:nvGraphicFramePr>
        <p:xfrm>
          <a:off x="502917" y="1097282"/>
          <a:ext cx="11091674" cy="5423774"/>
        </p:xfrm>
        <a:graphic>
          <a:graphicData uri="http://schemas.openxmlformats.org/drawingml/2006/table">
            <a:tbl>
              <a:tblPr firstRow="1" bandRow="1"/>
              <a:tblGrid>
                <a:gridCol w="1102940">
                  <a:extLst>
                    <a:ext uri="{9D8B030D-6E8A-4147-A177-3AD203B41FA5}">
                      <a16:colId xmlns:a16="http://schemas.microsoft.com/office/drawing/2014/main" val="406362764"/>
                    </a:ext>
                  </a:extLst>
                </a:gridCol>
                <a:gridCol w="672978">
                  <a:extLst>
                    <a:ext uri="{9D8B030D-6E8A-4147-A177-3AD203B41FA5}">
                      <a16:colId xmlns:a16="http://schemas.microsoft.com/office/drawing/2014/main" val="3244039359"/>
                    </a:ext>
                  </a:extLst>
                </a:gridCol>
                <a:gridCol w="729060">
                  <a:extLst>
                    <a:ext uri="{9D8B030D-6E8A-4147-A177-3AD203B41FA5}">
                      <a16:colId xmlns:a16="http://schemas.microsoft.com/office/drawing/2014/main" val="3894271359"/>
                    </a:ext>
                  </a:extLst>
                </a:gridCol>
                <a:gridCol w="719713">
                  <a:extLst>
                    <a:ext uri="{9D8B030D-6E8A-4147-A177-3AD203B41FA5}">
                      <a16:colId xmlns:a16="http://schemas.microsoft.com/office/drawing/2014/main" val="2719986558"/>
                    </a:ext>
                  </a:extLst>
                </a:gridCol>
                <a:gridCol w="682325">
                  <a:extLst>
                    <a:ext uri="{9D8B030D-6E8A-4147-A177-3AD203B41FA5}">
                      <a16:colId xmlns:a16="http://schemas.microsoft.com/office/drawing/2014/main" val="1035803809"/>
                    </a:ext>
                  </a:extLst>
                </a:gridCol>
                <a:gridCol w="682325">
                  <a:extLst>
                    <a:ext uri="{9D8B030D-6E8A-4147-A177-3AD203B41FA5}">
                      <a16:colId xmlns:a16="http://schemas.microsoft.com/office/drawing/2014/main" val="1199649377"/>
                    </a:ext>
                  </a:extLst>
                </a:gridCol>
                <a:gridCol w="719713">
                  <a:extLst>
                    <a:ext uri="{9D8B030D-6E8A-4147-A177-3AD203B41FA5}">
                      <a16:colId xmlns:a16="http://schemas.microsoft.com/office/drawing/2014/main" val="3879992205"/>
                    </a:ext>
                  </a:extLst>
                </a:gridCol>
                <a:gridCol w="682325">
                  <a:extLst>
                    <a:ext uri="{9D8B030D-6E8A-4147-A177-3AD203B41FA5}">
                      <a16:colId xmlns:a16="http://schemas.microsoft.com/office/drawing/2014/main" val="161483017"/>
                    </a:ext>
                  </a:extLst>
                </a:gridCol>
                <a:gridCol w="583160">
                  <a:extLst>
                    <a:ext uri="{9D8B030D-6E8A-4147-A177-3AD203B41FA5}">
                      <a16:colId xmlns:a16="http://schemas.microsoft.com/office/drawing/2014/main" val="10475068"/>
                    </a:ext>
                  </a:extLst>
                </a:gridCol>
                <a:gridCol w="603898">
                  <a:extLst>
                    <a:ext uri="{9D8B030D-6E8A-4147-A177-3AD203B41FA5}">
                      <a16:colId xmlns:a16="http://schemas.microsoft.com/office/drawing/2014/main" val="2615446260"/>
                    </a:ext>
                  </a:extLst>
                </a:gridCol>
                <a:gridCol w="542121">
                  <a:extLst>
                    <a:ext uri="{9D8B030D-6E8A-4147-A177-3AD203B41FA5}">
                      <a16:colId xmlns:a16="http://schemas.microsoft.com/office/drawing/2014/main" val="2720400900"/>
                    </a:ext>
                  </a:extLst>
                </a:gridCol>
                <a:gridCol w="542121">
                  <a:extLst>
                    <a:ext uri="{9D8B030D-6E8A-4147-A177-3AD203B41FA5}">
                      <a16:colId xmlns:a16="http://schemas.microsoft.com/office/drawing/2014/main" val="4271380142"/>
                    </a:ext>
                  </a:extLst>
                </a:gridCol>
                <a:gridCol w="542121">
                  <a:extLst>
                    <a:ext uri="{9D8B030D-6E8A-4147-A177-3AD203B41FA5}">
                      <a16:colId xmlns:a16="http://schemas.microsoft.com/office/drawing/2014/main" val="4265481672"/>
                    </a:ext>
                  </a:extLst>
                </a:gridCol>
                <a:gridCol w="598203">
                  <a:extLst>
                    <a:ext uri="{9D8B030D-6E8A-4147-A177-3AD203B41FA5}">
                      <a16:colId xmlns:a16="http://schemas.microsoft.com/office/drawing/2014/main" val="3756681909"/>
                    </a:ext>
                  </a:extLst>
                </a:gridCol>
                <a:gridCol w="598203">
                  <a:extLst>
                    <a:ext uri="{9D8B030D-6E8A-4147-A177-3AD203B41FA5}">
                      <a16:colId xmlns:a16="http://schemas.microsoft.com/office/drawing/2014/main" val="3557910463"/>
                    </a:ext>
                  </a:extLst>
                </a:gridCol>
                <a:gridCol w="523427">
                  <a:extLst>
                    <a:ext uri="{9D8B030D-6E8A-4147-A177-3AD203B41FA5}">
                      <a16:colId xmlns:a16="http://schemas.microsoft.com/office/drawing/2014/main" val="1142889232"/>
                    </a:ext>
                  </a:extLst>
                </a:gridCol>
                <a:gridCol w="567041">
                  <a:extLst>
                    <a:ext uri="{9D8B030D-6E8A-4147-A177-3AD203B41FA5}">
                      <a16:colId xmlns:a16="http://schemas.microsoft.com/office/drawing/2014/main" val="3131523938"/>
                    </a:ext>
                  </a:extLst>
                </a:gridCol>
              </a:tblGrid>
              <a:tr h="27676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Регионы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Заболеваемость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Смертность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004585"/>
                  </a:ext>
                </a:extLst>
              </a:tr>
              <a:tr h="3639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абсолютное число новых случаев ТБ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Показатель на 100</a:t>
                      </a:r>
                      <a:r>
                        <a:rPr lang="ru-RU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000 населения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абсолютное число новых случаев ТБ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Показатель на 100</a:t>
                      </a:r>
                      <a:r>
                        <a:rPr lang="ru-RU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000 населения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354360"/>
                  </a:ext>
                </a:extLst>
              </a:tr>
              <a:tr h="1865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2019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6413807"/>
                  </a:ext>
                </a:extLst>
              </a:tr>
              <a:tr h="35362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Республика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4985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3477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3837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3996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77,2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52,8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57,3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59,7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248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257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257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172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3,8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3,9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3,8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2,6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9916417"/>
                  </a:ext>
                </a:extLst>
              </a:tr>
              <a:tr h="30396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Баткен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55,9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46,6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42,6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3976779"/>
                  </a:ext>
                </a:extLst>
              </a:tr>
              <a:tr h="45773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Жалал-Абад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697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704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55,4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360175"/>
                  </a:ext>
                </a:extLst>
              </a:tr>
              <a:tr h="37342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Иссык-Куль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36,7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41,3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5662825"/>
                  </a:ext>
                </a:extLst>
              </a:tr>
              <a:tr h="34894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Нарын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55,8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37,8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018550"/>
                  </a:ext>
                </a:extLst>
              </a:tr>
              <a:tr h="42802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Ошская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область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709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765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75,9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55,7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081794"/>
                  </a:ext>
                </a:extLst>
              </a:tr>
              <a:tr h="39273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Талас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56,1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44,4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752580"/>
                  </a:ext>
                </a:extLst>
              </a:tr>
              <a:tr h="32791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Чуй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1133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795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865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918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119,2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82,2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88,2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93,3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78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85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5,4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8,1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5,5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7216126"/>
                  </a:ext>
                </a:extLst>
              </a:tr>
              <a:tr h="37611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Бишкек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881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559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641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700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84,7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52,5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59,0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64,4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57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48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5,5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4,5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4,3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2,6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7512240"/>
                  </a:ext>
                </a:extLst>
              </a:tr>
              <a:tr h="31486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г. Ош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79,1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43,9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7102563"/>
                  </a:ext>
                </a:extLst>
              </a:tr>
              <a:tr h="43057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СИН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1528,9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624,5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822,5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335,1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68,9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7252289"/>
                  </a:ext>
                </a:extLst>
              </a:tr>
              <a:tr h="46319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Республика со СИН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5096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3518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3891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4018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78,9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53,5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58,1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253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259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257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174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3,9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3,9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3,8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2,6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19056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7747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2233535" y="0"/>
            <a:ext cx="6947536" cy="431049"/>
          </a:xfrm>
        </p:spPr>
        <p:txBody>
          <a:bodyPr vert="horz" lIns="0" tIns="45720" rIns="0" bIns="0" rtlCol="0" anchor="b">
            <a:noAutofit/>
          </a:bodyPr>
          <a:lstStyle/>
          <a:p>
            <a:pPr algn="ctr" eaLnBrk="1" hangingPunct="1">
              <a:defRPr/>
            </a:pPr>
            <a:r>
              <a:rPr lang="ru-RU" alt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Эпидемиологическая ситуация по ЛУ - ТБ</a:t>
            </a:r>
            <a:endParaRPr lang="ru-RU" alt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Object 3"/>
          <p:cNvGraphicFramePr>
            <a:graphicFrameLocks noChangeAspect="1"/>
          </p:cNvGraphicFramePr>
          <p:nvPr/>
        </p:nvGraphicFramePr>
        <p:xfrm>
          <a:off x="6054811" y="1123176"/>
          <a:ext cx="5791200" cy="2410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14372" y="3819188"/>
            <a:ext cx="104437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Arial Narrow" panose="020B0606020202030204" pitchFamily="34" charset="0"/>
              </a:rPr>
              <a:t>Число подтвержденных больных ЛУ-ТБ, взятых на лечение ПВР, и показатель охвата лечением (%) </a:t>
            </a: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7273474" y="3932229"/>
            <a:ext cx="4588498" cy="28020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ru-RU" sz="1400" dirty="0">
              <a:latin typeface="Arial Narrow" panose="020B0606020202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60267" y="620610"/>
            <a:ext cx="10097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accent5">
                    <a:lumMod val="75000"/>
                  </a:schemeClr>
                </a:solidFill>
              </a:rPr>
              <a:t>Доля РУ/МЛУ туберкулеза 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</a:rPr>
              <a:t>среди</a:t>
            </a: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</a:rPr>
              <a:t> общего числа больных туберкулезом, 2008-2021 гг., %</a:t>
            </a:r>
            <a:endParaRPr lang="ru-RU" sz="1600" dirty="0">
              <a:solidFill>
                <a:schemeClr val="accent5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3" name="Диаграмма 2">
            <a:extLst>
              <a:ext uri="{FF2B5EF4-FFF2-40B4-BE49-F238E27FC236}">
                <a16:creationId xmlns:a16="http://schemas.microsoft.com/office/drawing/2014/main" id="{A7D07E45-F28A-4D1D-9843-DDDE77117AF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7207157"/>
              </p:ext>
            </p:extLst>
          </p:nvPr>
        </p:nvGraphicFramePr>
        <p:xfrm>
          <a:off x="500063" y="1072205"/>
          <a:ext cx="11345948" cy="25175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" name="Диаграмма 1">
            <a:extLst>
              <a:ext uri="{FF2B5EF4-FFF2-40B4-BE49-F238E27FC236}">
                <a16:creationId xmlns:a16="http://schemas.microsoft.com/office/drawing/2014/main" id="{2CB6C4B8-5866-1042-72DB-B316BA254F6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6847797"/>
              </p:ext>
            </p:extLst>
          </p:nvPr>
        </p:nvGraphicFramePr>
        <p:xfrm>
          <a:off x="519113" y="4180916"/>
          <a:ext cx="11539536" cy="24913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2153614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3292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Динамика заболеваемости туберкулезом среди детей в КР </a:t>
            </a:r>
            <a:b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2016 – 2022 гг. (на 100 000 населения)</a:t>
            </a: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838200" y="1690688"/>
          <a:ext cx="10515600" cy="47273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15966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2"/>
          <p:cNvSpPr>
            <a:spLocks noGrp="1"/>
          </p:cNvSpPr>
          <p:nvPr>
            <p:ph type="body" idx="1"/>
          </p:nvPr>
        </p:nvSpPr>
        <p:spPr>
          <a:xfrm>
            <a:off x="1027095" y="370703"/>
            <a:ext cx="9551773" cy="543697"/>
          </a:xfrm>
        </p:spPr>
        <p:txBody>
          <a:bodyPr>
            <a:noAutofit/>
          </a:bodyPr>
          <a:lstStyle/>
          <a:p>
            <a:pPr algn="ctr"/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Эффективность лечения ТБ в КР, 2005 - 202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гг.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66725" y="1074319"/>
            <a:ext cx="52353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dirty="0">
                <a:solidFill>
                  <a:schemeClr val="tx2"/>
                </a:solidFill>
                <a:cs typeface="Calibri" pitchFamily="34" charset="0"/>
              </a:rPr>
              <a:t>Результаты лечения больных ЛЧ ТБ (новые</a:t>
            </a:r>
            <a:r>
              <a:rPr lang="en-US" altLang="ru-RU" b="1" dirty="0">
                <a:solidFill>
                  <a:schemeClr val="tx2"/>
                </a:solidFill>
                <a:cs typeface="Calibri" pitchFamily="34" charset="0"/>
              </a:rPr>
              <a:t>,</a:t>
            </a:r>
            <a:r>
              <a:rPr lang="ru-RU" altLang="ru-RU" b="1" dirty="0">
                <a:solidFill>
                  <a:schemeClr val="tx2"/>
                </a:solidFill>
                <a:cs typeface="Calibri" pitchFamily="34" charset="0"/>
              </a:rPr>
              <a:t> легочные</a:t>
            </a:r>
            <a:r>
              <a:rPr lang="en-US" altLang="ru-RU" b="1" dirty="0">
                <a:solidFill>
                  <a:schemeClr val="tx2"/>
                </a:solidFill>
                <a:cs typeface="Calibri" pitchFamily="34" charset="0"/>
              </a:rPr>
              <a:t>,</a:t>
            </a:r>
            <a:r>
              <a:rPr lang="ru-RU" altLang="ru-RU" b="1" dirty="0">
                <a:solidFill>
                  <a:schemeClr val="tx2"/>
                </a:solidFill>
                <a:cs typeface="Calibri" pitchFamily="34" charset="0"/>
              </a:rPr>
              <a:t> бактериологически подтвержденные случаи), 2010-202</a:t>
            </a:r>
            <a:r>
              <a:rPr lang="en-US" altLang="ru-RU" b="1" dirty="0">
                <a:solidFill>
                  <a:schemeClr val="tx2"/>
                </a:solidFill>
                <a:cs typeface="Calibri" pitchFamily="34" charset="0"/>
              </a:rPr>
              <a:t>1</a:t>
            </a:r>
            <a:r>
              <a:rPr lang="ru-RU" altLang="ru-RU" b="1" dirty="0">
                <a:solidFill>
                  <a:schemeClr val="tx2"/>
                </a:solidFill>
                <a:cs typeface="Calibri" pitchFamily="34" charset="0"/>
              </a:rPr>
              <a:t> гг. (%)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610349" y="1155050"/>
            <a:ext cx="52353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dirty="0">
                <a:solidFill>
                  <a:schemeClr val="tx2"/>
                </a:solidFill>
                <a:cs typeface="Times New Roman" pitchFamily="18" charset="0"/>
              </a:rPr>
              <a:t>Результаты лечения больных ЛУ-ТБ,  </a:t>
            </a:r>
          </a:p>
          <a:p>
            <a:r>
              <a:rPr lang="ru-RU" altLang="ru-RU" b="1" dirty="0">
                <a:solidFill>
                  <a:schemeClr val="tx2"/>
                </a:solidFill>
                <a:cs typeface="Times New Roman" pitchFamily="18" charset="0"/>
              </a:rPr>
              <a:t>2005-20</a:t>
            </a:r>
            <a:r>
              <a:rPr lang="en-US" altLang="ru-RU" b="1" dirty="0">
                <a:solidFill>
                  <a:schemeClr val="tx2"/>
                </a:solidFill>
                <a:cs typeface="Times New Roman" pitchFamily="18" charset="0"/>
              </a:rPr>
              <a:t>20</a:t>
            </a:r>
            <a:r>
              <a:rPr lang="ru-RU" altLang="ru-RU" b="1" dirty="0">
                <a:solidFill>
                  <a:schemeClr val="tx2"/>
                </a:solidFill>
                <a:cs typeface="Times New Roman" pitchFamily="18" charset="0"/>
              </a:rPr>
              <a:t> гг. (%)</a:t>
            </a:r>
            <a:endParaRPr lang="ru-RU" dirty="0">
              <a:solidFill>
                <a:schemeClr val="tx2"/>
              </a:solidFill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332DDAE7-2DF0-0F5D-D0D3-02625057F92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1774244"/>
              </p:ext>
            </p:extLst>
          </p:nvPr>
        </p:nvGraphicFramePr>
        <p:xfrm>
          <a:off x="375138" y="1997647"/>
          <a:ext cx="5720862" cy="45936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Объект 3">
            <a:extLst>
              <a:ext uri="{FF2B5EF4-FFF2-40B4-BE49-F238E27FC236}">
                <a16:creationId xmlns:a16="http://schemas.microsoft.com/office/drawing/2014/main" id="{8470DFA1-B985-CA22-1601-BCA6CA8BC59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7641067"/>
              </p:ext>
            </p:extLst>
          </p:nvPr>
        </p:nvGraphicFramePr>
        <p:xfrm>
          <a:off x="6325774" y="1997648"/>
          <a:ext cx="5866226" cy="45936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558300246"/>
      </p:ext>
    </p:extLst>
  </p:cSld>
  <p:clrMapOvr>
    <a:masterClrMapping/>
  </p:clrMapOvr>
  <p:transition advClick="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3593" y="404664"/>
            <a:ext cx="7995921" cy="93610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Достижения</a:t>
            </a:r>
            <a:endParaRPr lang="en" sz="3200" b="1" dirty="0">
              <a:solidFill>
                <a:schemeClr val="bg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459298577"/>
              </p:ext>
            </p:extLst>
          </p:nvPr>
        </p:nvGraphicFramePr>
        <p:xfrm>
          <a:off x="781050" y="1779738"/>
          <a:ext cx="10934699" cy="46735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A4CE79F6-8458-A3EA-86B4-416853C63FB7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400" b="1" dirty="0">
                <a:solidFill>
                  <a:srgbClr val="FF0000"/>
                </a:solidFill>
              </a:rPr>
              <a:t>Основные достижения ТБ службы. </a:t>
            </a:r>
          </a:p>
          <a:p>
            <a:pPr algn="ctr"/>
            <a:r>
              <a:rPr lang="ru-RU" sz="3400" b="1" dirty="0">
                <a:solidFill>
                  <a:srgbClr val="FF0000"/>
                </a:solidFill>
              </a:rPr>
              <a:t>Ул</a:t>
            </a:r>
            <a:r>
              <a:rPr lang="ky-KG" sz="3400" b="1" dirty="0">
                <a:solidFill>
                  <a:srgbClr val="FF0000"/>
                </a:solidFill>
              </a:rPr>
              <a:t>учшение </a:t>
            </a:r>
            <a:r>
              <a:rPr lang="ru-RU" sz="3400" b="1" dirty="0">
                <a:solidFill>
                  <a:srgbClr val="FF0000"/>
                </a:solidFill>
              </a:rPr>
              <a:t>выявления и диагностики туберкулеза</a:t>
            </a:r>
            <a:endParaRPr lang="ru-RU" sz="3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908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508193645"/>
              </p:ext>
            </p:extLst>
          </p:nvPr>
        </p:nvGraphicFramePr>
        <p:xfrm>
          <a:off x="339047" y="1397000"/>
          <a:ext cx="10839236" cy="50448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6557CD4D-FE0F-44D6-25D1-EAC49B656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854" y="341506"/>
            <a:ext cx="11096946" cy="737281"/>
          </a:xfrm>
        </p:spPr>
        <p:txBody>
          <a:bodyPr>
            <a:noAutofit/>
          </a:bodyPr>
          <a:lstStyle/>
          <a:p>
            <a:pPr algn="ctr"/>
            <a:r>
              <a:rPr lang="ru-RU" sz="3400" b="1" dirty="0">
                <a:solidFill>
                  <a:srgbClr val="FF0000"/>
                </a:solidFill>
              </a:rPr>
              <a:t>Основные достижения ТБ службы.</a:t>
            </a:r>
            <a:br>
              <a:rPr lang="ru-RU" sz="3400" b="1" dirty="0">
                <a:solidFill>
                  <a:srgbClr val="FF0000"/>
                </a:solidFill>
              </a:rPr>
            </a:br>
            <a:r>
              <a:rPr lang="ru-RU" sz="3400" b="1" dirty="0">
                <a:solidFill>
                  <a:srgbClr val="FF0000"/>
                </a:solidFill>
              </a:rPr>
              <a:t>Повышение эффективности лечения</a:t>
            </a:r>
            <a:r>
              <a:rPr lang="ky-KG" sz="3400" b="1" dirty="0">
                <a:solidFill>
                  <a:srgbClr val="FF0000"/>
                </a:solidFill>
              </a:rPr>
              <a:t> больных туберкулезом</a:t>
            </a:r>
            <a:endParaRPr lang="ru-RU" sz="3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5354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325217" y="1397000"/>
          <a:ext cx="9607826" cy="505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97C4D91A-0310-0B7E-4444-587FB7AD1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400" b="1" dirty="0">
                <a:solidFill>
                  <a:srgbClr val="FF0000"/>
                </a:solidFill>
              </a:rPr>
              <a:t>Основные достижения ТБ службы.</a:t>
            </a:r>
            <a:br>
              <a:rPr lang="ru-RU" sz="3400" b="1" dirty="0">
                <a:solidFill>
                  <a:srgbClr val="FF0000"/>
                </a:solidFill>
              </a:rPr>
            </a:br>
            <a:r>
              <a:rPr lang="ru-RU" sz="3400" b="1" dirty="0">
                <a:solidFill>
                  <a:srgbClr val="FF0000"/>
                </a:solidFill>
              </a:rPr>
              <a:t>Улучшение профилактики туберкулеза </a:t>
            </a:r>
            <a:endParaRPr lang="ru-RU" sz="3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3241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354790571"/>
              </p:ext>
            </p:extLst>
          </p:nvPr>
        </p:nvGraphicFramePr>
        <p:xfrm>
          <a:off x="1325217" y="1397000"/>
          <a:ext cx="9607826" cy="505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97C4D91A-0310-0B7E-4444-587FB7AD1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400" b="1" dirty="0">
                <a:solidFill>
                  <a:srgbClr val="FF0000"/>
                </a:solidFill>
              </a:rPr>
              <a:t>Основные достижения ТБ службы.</a:t>
            </a:r>
            <a:br>
              <a:rPr lang="ru-RU" sz="3400" b="1" dirty="0">
                <a:solidFill>
                  <a:srgbClr val="FF0000"/>
                </a:solidFill>
              </a:rPr>
            </a:br>
            <a:r>
              <a:rPr lang="ru-RU" sz="3400" b="1" dirty="0">
                <a:solidFill>
                  <a:srgbClr val="FF0000"/>
                </a:solidFill>
              </a:rPr>
              <a:t>Разработка и внедрение ТБ медико-информационной системы</a:t>
            </a:r>
            <a:r>
              <a:rPr lang="ru-RU" sz="3400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238885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089321969"/>
              </p:ext>
            </p:extLst>
          </p:nvPr>
        </p:nvGraphicFramePr>
        <p:xfrm>
          <a:off x="838200" y="1514475"/>
          <a:ext cx="10651435" cy="5229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76F4A925-6288-1FCB-7A59-CC529B737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1640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400" b="1" dirty="0">
                <a:solidFill>
                  <a:srgbClr val="FF0000"/>
                </a:solidFill>
              </a:rPr>
              <a:t>Основные достижения ТБ службы.</a:t>
            </a:r>
            <a:br>
              <a:rPr lang="ru-RU" sz="3400" b="1" dirty="0">
                <a:solidFill>
                  <a:srgbClr val="FF0000"/>
                </a:solidFill>
              </a:rPr>
            </a:br>
            <a:r>
              <a:rPr lang="ru-RU" sz="3400" b="1" dirty="0">
                <a:solidFill>
                  <a:srgbClr val="FF0000"/>
                </a:solidFill>
              </a:rPr>
              <a:t>Усиление функций и систем здравоохранения для обеспечения качественных ТБ услуг </a:t>
            </a:r>
          </a:p>
        </p:txBody>
      </p:sp>
    </p:spTree>
    <p:extLst>
      <p:ext uri="{BB962C8B-B14F-4D97-AF65-F5344CB8AC3E}">
        <p14:creationId xmlns:p14="http://schemas.microsoft.com/office/powerpoint/2010/main" val="37782129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991545" y="5949280"/>
          <a:ext cx="7045549" cy="50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ight Triangle 7"/>
          <p:cNvSpPr/>
          <p:nvPr/>
        </p:nvSpPr>
        <p:spPr>
          <a:xfrm flipH="1" flipV="1">
            <a:off x="1775521" y="3482635"/>
            <a:ext cx="6192229" cy="1898015"/>
          </a:xfrm>
          <a:prstGeom prst="rtTriangle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9208788" y="3464413"/>
            <a:ext cx="923330" cy="215669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</a:rPr>
              <a:t>Создание необходимых условий на ПМСП</a:t>
            </a:r>
            <a:endParaRPr lang="en-US" sz="1600" b="1" dirty="0">
              <a:solidFill>
                <a:srgbClr val="00206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48412" y="2285560"/>
            <a:ext cx="8719794" cy="3663720"/>
            <a:chOff x="395536" y="2268161"/>
            <a:chExt cx="7323200" cy="3663720"/>
          </a:xfrm>
        </p:grpSpPr>
        <p:sp>
          <p:nvSpPr>
            <p:cNvPr id="5" name="Right Triangle 4"/>
            <p:cNvSpPr/>
            <p:nvPr/>
          </p:nvSpPr>
          <p:spPr>
            <a:xfrm>
              <a:off x="752315" y="3724847"/>
              <a:ext cx="6363660" cy="1949877"/>
            </a:xfrm>
            <a:prstGeom prst="rtTriangle">
              <a:avLst/>
            </a:prstGeom>
            <a:solidFill>
              <a:srgbClr val="FFCC99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48671" y="4215320"/>
              <a:ext cx="195897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/>
                <a:t>ТБ стационары</a:t>
              </a:r>
              <a:endParaRPr lang="en-US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143543" y="4462036"/>
              <a:ext cx="14692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/>
                <a:t>ПМСП</a:t>
              </a:r>
              <a:endParaRPr lang="en-US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1207" y="5321591"/>
              <a:ext cx="16575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/>
                <a:t>2718 коек</a:t>
              </a:r>
              <a:endParaRPr lang="en-US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972000" y="5321591"/>
              <a:ext cx="16575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/>
                <a:t>1816 коек</a:t>
              </a:r>
              <a:endParaRPr lang="en-US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888951" y="5321591"/>
              <a:ext cx="16575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/>
                <a:t>1164 коек</a:t>
              </a:r>
              <a:endParaRPr lang="en-US" dirty="0"/>
            </a:p>
          </p:txBody>
        </p:sp>
        <p:sp>
          <p:nvSpPr>
            <p:cNvPr id="22" name="Right Brace 21"/>
            <p:cNvSpPr/>
            <p:nvPr/>
          </p:nvSpPr>
          <p:spPr>
            <a:xfrm rot="16200000">
              <a:off x="2613381" y="871966"/>
              <a:ext cx="584861" cy="4529206"/>
            </a:xfrm>
            <a:prstGeom prst="rightBrace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95536" y="2268161"/>
              <a:ext cx="50973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 algn="ctr">
                <a:buFont typeface="Wingdings" panose="05000000000000000000" pitchFamily="2" charset="2"/>
                <a:buChar char="ü"/>
              </a:pPr>
              <a:r>
                <a:rPr lang="ru-RU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Ожидаемое высвобождение финансовых средств ежегодно около </a:t>
              </a:r>
              <a:r>
                <a:rPr lang="ru-RU" b="1" u="sng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 млн.долларов США  </a:t>
              </a:r>
              <a:endParaRPr lang="en-US" b="1" u="sng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" name="Right Brace 9"/>
            <p:cNvSpPr/>
            <p:nvPr/>
          </p:nvSpPr>
          <p:spPr>
            <a:xfrm>
              <a:off x="7115976" y="3559555"/>
              <a:ext cx="602760" cy="1976168"/>
            </a:xfrm>
            <a:prstGeom prst="rightBrace">
              <a:avLst/>
            </a:prstGeom>
            <a:ln w="22225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0" name="Straight Arrow Connector 39"/>
            <p:cNvCxnSpPr/>
            <p:nvPr/>
          </p:nvCxnSpPr>
          <p:spPr>
            <a:xfrm flipV="1">
              <a:off x="2775761" y="3311790"/>
              <a:ext cx="0" cy="2620091"/>
            </a:xfrm>
            <a:prstGeom prst="straightConnector1">
              <a:avLst/>
            </a:prstGeom>
            <a:ln w="317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 flipV="1">
              <a:off x="5089213" y="3311790"/>
              <a:ext cx="0" cy="2620091"/>
            </a:xfrm>
            <a:prstGeom prst="straightConnector1">
              <a:avLst/>
            </a:prstGeom>
            <a:ln w="317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Rectangle 42"/>
          <p:cNvSpPr/>
          <p:nvPr/>
        </p:nvSpPr>
        <p:spPr>
          <a:xfrm>
            <a:off x="7514450" y="2178068"/>
            <a:ext cx="4240775" cy="95410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marL="285750" indent="-285750" algn="just">
              <a:buClr>
                <a:srgbClr val="00B050"/>
              </a:buClr>
              <a:buBlip>
                <a:blip r:embed="rId8"/>
              </a:buBlip>
            </a:pPr>
            <a:r>
              <a:rPr lang="ru-RU" sz="1400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Усиление роли и ответственности ПМСП по вопросам ТБ;</a:t>
            </a:r>
          </a:p>
          <a:p>
            <a:pPr marL="285750" indent="-285750" algn="just">
              <a:buClr>
                <a:srgbClr val="00B050"/>
              </a:buClr>
              <a:buBlip>
                <a:blip r:embed="rId8"/>
              </a:buBlip>
            </a:pPr>
            <a:r>
              <a:rPr lang="ru-RU" sz="1400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Пациент-ориентированный подход;</a:t>
            </a:r>
          </a:p>
          <a:p>
            <a:pPr marL="285750" indent="-285750" algn="just">
              <a:buClr>
                <a:srgbClr val="00B050"/>
              </a:buClr>
              <a:buBlip>
                <a:blip r:embed="rId8"/>
              </a:buBlip>
            </a:pPr>
            <a:r>
              <a:rPr lang="ru-RU" sz="1400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Эффективное использование ресурсов.</a:t>
            </a:r>
          </a:p>
        </p:txBody>
      </p:sp>
      <p:cxnSp>
        <p:nvCxnSpPr>
          <p:cNvPr id="52" name="Straight Arrow Connector 51"/>
          <p:cNvCxnSpPr>
            <a:cxnSpLocks/>
            <a:endCxn id="8" idx="2"/>
          </p:cNvCxnSpPr>
          <p:nvPr/>
        </p:nvCxnSpPr>
        <p:spPr>
          <a:xfrm flipV="1">
            <a:off x="2207569" y="3482634"/>
            <a:ext cx="5760181" cy="2203002"/>
          </a:xfrm>
          <a:prstGeom prst="straightConnector1">
            <a:avLst/>
          </a:prstGeom>
          <a:ln w="38100">
            <a:solidFill>
              <a:srgbClr val="FFC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Заголовок 1"/>
          <p:cNvSpPr>
            <a:spLocks noGrp="1"/>
          </p:cNvSpPr>
          <p:nvPr>
            <p:ph type="title"/>
          </p:nvPr>
        </p:nvSpPr>
        <p:spPr>
          <a:xfrm>
            <a:off x="602133" y="440412"/>
            <a:ext cx="11193249" cy="418058"/>
          </a:xfrm>
        </p:spPr>
        <p:txBody>
          <a:bodyPr>
            <a:noAutofit/>
          </a:bodyPr>
          <a:lstStyle/>
          <a:p>
            <a:pPr lvl="0" algn="ctr"/>
            <a:r>
              <a:rPr lang="ru-RU" sz="3400" b="1" dirty="0">
                <a:solidFill>
                  <a:srgbClr val="FF0000"/>
                </a:solidFill>
              </a:rPr>
              <a:t>Основные достижения ТБ службы </a:t>
            </a:r>
            <a:br>
              <a:rPr lang="ru-RU" sz="3400" b="1" dirty="0">
                <a:solidFill>
                  <a:srgbClr val="FF0000"/>
                </a:solidFill>
              </a:rPr>
            </a:br>
            <a:r>
              <a:rPr lang="ru-RU" sz="3400" b="1" dirty="0">
                <a:solidFill>
                  <a:srgbClr val="FF0000"/>
                </a:solidFill>
              </a:rPr>
              <a:t>Этапы оптимизации системы противотуберкулезной помощи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856669" y="1117194"/>
            <a:ext cx="8568952" cy="1015663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200" dirty="0">
                <a:solidFill>
                  <a:srgbClr val="002060"/>
                </a:solidFill>
                <a:ea typeface="+mj-ea"/>
                <a:cs typeface="+mj-cs"/>
              </a:rPr>
              <a:t>План действий (Дорожная карта) по оптимизации системы </a:t>
            </a:r>
            <a:br>
              <a:rPr lang="en-US" sz="2200" dirty="0">
                <a:solidFill>
                  <a:srgbClr val="002060"/>
                </a:solidFill>
                <a:ea typeface="+mj-ea"/>
                <a:cs typeface="+mj-cs"/>
              </a:rPr>
            </a:br>
            <a:r>
              <a:rPr lang="ru-RU" sz="2200" dirty="0">
                <a:solidFill>
                  <a:srgbClr val="002060"/>
                </a:solidFill>
                <a:ea typeface="+mj-ea"/>
                <a:cs typeface="+mj-cs"/>
              </a:rPr>
              <a:t>оказания противотуберкулезной помощи</a:t>
            </a:r>
            <a:r>
              <a:rPr lang="en-US" sz="2200" dirty="0">
                <a:solidFill>
                  <a:srgbClr val="002060"/>
                </a:solidFill>
                <a:ea typeface="+mj-ea"/>
                <a:cs typeface="+mj-cs"/>
              </a:rPr>
              <a:t> </a:t>
            </a:r>
            <a:r>
              <a:rPr lang="ru-RU" sz="2200" dirty="0">
                <a:solidFill>
                  <a:srgbClr val="002060"/>
                </a:solidFill>
                <a:ea typeface="+mj-ea"/>
                <a:cs typeface="+mj-cs"/>
              </a:rPr>
              <a:t>в КР на 2017-2026 гг. </a:t>
            </a:r>
            <a:br>
              <a:rPr lang="ru-RU" sz="2400" b="1" dirty="0">
                <a:solidFill>
                  <a:srgbClr val="C00000"/>
                </a:solidFill>
                <a:ea typeface="+mj-ea"/>
                <a:cs typeface="+mj-cs"/>
              </a:rPr>
            </a:br>
            <a:r>
              <a:rPr lang="ru-RU" sz="1600" i="1" dirty="0">
                <a:solidFill>
                  <a:srgbClr val="1F497D">
                    <a:lumMod val="75000"/>
                  </a:srgbClr>
                </a:solidFill>
                <a:ea typeface="+mj-ea"/>
                <a:cs typeface="+mj-cs"/>
              </a:rPr>
              <a:t>(распоряжение Правительства КР № 9-р от 17.01.2017 г.)</a:t>
            </a:r>
            <a:endParaRPr lang="en-US" sz="1600" dirty="0"/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065ED2B0-F8FD-4650-95C2-B12C261A6ACE}"/>
              </a:ext>
            </a:extLst>
          </p:cNvPr>
          <p:cNvCxnSpPr>
            <a:cxnSpLocks/>
          </p:cNvCxnSpPr>
          <p:nvPr/>
        </p:nvCxnSpPr>
        <p:spPr>
          <a:xfrm>
            <a:off x="7896200" y="5434017"/>
            <a:ext cx="0" cy="258107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ый треугольник 24">
            <a:extLst>
              <a:ext uri="{FF2B5EF4-FFF2-40B4-BE49-F238E27FC236}">
                <a16:creationId xmlns:a16="http://schemas.microsoft.com/office/drawing/2014/main" id="{533D62EB-39CA-4F4F-8B15-FFF4CDE7C2F9}"/>
              </a:ext>
            </a:extLst>
          </p:cNvPr>
          <p:cNvSpPr/>
          <p:nvPr/>
        </p:nvSpPr>
        <p:spPr>
          <a:xfrm>
            <a:off x="7913180" y="5382733"/>
            <a:ext cx="911452" cy="321184"/>
          </a:xfrm>
          <a:prstGeom prst="rtTriangl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G"/>
          </a:p>
        </p:txBody>
      </p:sp>
      <p:cxnSp>
        <p:nvCxnSpPr>
          <p:cNvPr id="49" name="Прямая соединительная линия 48">
            <a:extLst>
              <a:ext uri="{FF2B5EF4-FFF2-40B4-BE49-F238E27FC236}">
                <a16:creationId xmlns:a16="http://schemas.microsoft.com/office/drawing/2014/main" id="{47B900BA-CA9C-405C-B91C-123E4FE930D7}"/>
              </a:ext>
            </a:extLst>
          </p:cNvPr>
          <p:cNvCxnSpPr>
            <a:cxnSpLocks/>
          </p:cNvCxnSpPr>
          <p:nvPr/>
        </p:nvCxnSpPr>
        <p:spPr>
          <a:xfrm>
            <a:off x="2306271" y="3460294"/>
            <a:ext cx="0" cy="195641"/>
          </a:xfrm>
          <a:prstGeom prst="line">
            <a:avLst/>
          </a:prstGeom>
          <a:ln w="28575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Прямоугольный треугольник 52">
            <a:extLst>
              <a:ext uri="{FF2B5EF4-FFF2-40B4-BE49-F238E27FC236}">
                <a16:creationId xmlns:a16="http://schemas.microsoft.com/office/drawing/2014/main" id="{647E239E-88AC-495B-9519-93C81DCB8C26}"/>
              </a:ext>
            </a:extLst>
          </p:cNvPr>
          <p:cNvSpPr/>
          <p:nvPr/>
        </p:nvSpPr>
        <p:spPr>
          <a:xfrm flipH="1" flipV="1">
            <a:off x="1692494" y="3440270"/>
            <a:ext cx="598099" cy="316721"/>
          </a:xfrm>
          <a:prstGeom prst="rt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KG"/>
          </a:p>
        </p:txBody>
      </p:sp>
    </p:spTree>
    <p:extLst>
      <p:ext uri="{BB962C8B-B14F-4D97-AF65-F5344CB8AC3E}">
        <p14:creationId xmlns:p14="http://schemas.microsoft.com/office/powerpoint/2010/main" val="32926786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4A3E90D-17DA-4A2D-9FEB-53FBED122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008" y="1168681"/>
            <a:ext cx="7440490" cy="5866280"/>
          </a:xfrm>
        </p:spPr>
        <p:txBody>
          <a:bodyPr>
            <a:normAutofit/>
          </a:bodyPr>
          <a:lstStyle/>
          <a:p>
            <a:endParaRPr lang="en-US" sz="3200" b="1" dirty="0"/>
          </a:p>
          <a:p>
            <a:pPr marL="0" indent="0">
              <a:buNone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Website</a:t>
            </a: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Национальной ТБ Программы-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 https://tbcenter.kg/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Присутствие в социальных сетях</a:t>
            </a:r>
          </a:p>
          <a:p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Instagram -</a:t>
            </a:r>
            <a:r>
              <a:rPr lang="ru-RU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tbcenter.kg</a:t>
            </a:r>
            <a:r>
              <a:rPr lang="ru-RU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Facebook</a:t>
            </a:r>
            <a:r>
              <a:rPr lang="ru-RU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Национальный центр фтизиатрии</a:t>
            </a:r>
          </a:p>
          <a:p>
            <a:pPr marL="0" indent="0">
              <a:buNone/>
            </a:pP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Используется мобильное </a:t>
            </a:r>
          </a:p>
          <a:p>
            <a:pPr marL="0" indent="0">
              <a:buNone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приложение</a:t>
            </a:r>
          </a:p>
          <a:p>
            <a:r>
              <a:rPr lang="en-US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OneImpact</a:t>
            </a:r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Kyrgyzstan</a:t>
            </a:r>
            <a:endParaRPr lang="ru-RU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B5F7B9F-E54B-4418-B370-E35071FDFC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1743" y="4867953"/>
            <a:ext cx="2522249" cy="176131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63418C1-F64D-4242-A6A7-4F101396F85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331" y="4175380"/>
            <a:ext cx="4794418" cy="261230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7549C3C-9D78-41CA-A486-6FFBAD7F30B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540" y="1605499"/>
            <a:ext cx="4971452" cy="1215928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E6DA460-9E1B-4112-912E-9B3EB1D28D4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764" y="2535210"/>
            <a:ext cx="3393994" cy="1651676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D7BF93D-6A23-4A88-87D9-6342E6E0128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6758" y="2593894"/>
            <a:ext cx="2677234" cy="150792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57513" y="417594"/>
            <a:ext cx="850786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Website</a:t>
            </a:r>
            <a:r>
              <a:rPr lang="ru-RU" sz="3400" b="1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Национальной ТБ Программы</a:t>
            </a:r>
          </a:p>
        </p:txBody>
      </p:sp>
    </p:spTree>
    <p:extLst>
      <p:ext uri="{BB962C8B-B14F-4D97-AF65-F5344CB8AC3E}">
        <p14:creationId xmlns:p14="http://schemas.microsoft.com/office/powerpoint/2010/main" val="31646897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18E98F-900B-33E9-2A3B-917B1356E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altLang="ru-RU" sz="2900" b="1" dirty="0">
                <a:solidFill>
                  <a:srgbClr val="FF0000"/>
                </a:solidFill>
                <a:latin typeface="+mn-lt"/>
                <a:cs typeface="Times New Roman" pitchFamily="18" charset="0"/>
              </a:rPr>
              <a:t>Проблемы системы оказания противотуберкулезной помощи населению КР (1)</a:t>
            </a:r>
            <a:endParaRPr lang="en-US" sz="2900" b="1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6DF24D2-D501-162C-4D95-6E0790461F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834"/>
            <a:ext cx="10515600" cy="5075041"/>
          </a:xfrm>
        </p:spPr>
        <p:txBody>
          <a:bodyPr>
            <a:normAutofit/>
          </a:bodyPr>
          <a:lstStyle/>
          <a:p>
            <a:r>
              <a:rPr lang="ru-RU" sz="2800" dirty="0"/>
              <a:t>На уровне ПМСП не соблюдается диагностический алгоритм медицинскими работниками:</a:t>
            </a:r>
          </a:p>
          <a:p>
            <a:pPr lvl="1"/>
            <a:r>
              <a:rPr lang="ru-RU" dirty="0"/>
              <a:t>Сократилось выявление случаев ТБ на 32% в сравнении с до-ковидным периодом   </a:t>
            </a:r>
          </a:p>
          <a:p>
            <a:pPr lvl="1"/>
            <a:r>
              <a:rPr lang="ru-RU" dirty="0"/>
              <a:t>Рост числа запущенных форм ТБ, в том числе среди детей </a:t>
            </a:r>
          </a:p>
          <a:p>
            <a:r>
              <a:rPr lang="ru-RU" dirty="0">
                <a:latin typeface="Calibri"/>
              </a:rPr>
              <a:t>Низкая настороженность в отношении ТБ в ОЗ в отношении туберкулеза, что приводит к заражению ТБ медицинских работников и других пациентов</a:t>
            </a:r>
          </a:p>
          <a:p>
            <a:r>
              <a:rPr lang="ru-RU" dirty="0">
                <a:latin typeface="Calibri"/>
              </a:rPr>
              <a:t>Низкое качество охвата наблюдением и обследованием на ТБ представителей групп риска </a:t>
            </a:r>
          </a:p>
          <a:p>
            <a:r>
              <a:rPr lang="ru-RU" sz="2800" kern="1200" dirty="0">
                <a:latin typeface="Calibri"/>
                <a:ea typeface="+mn-ea"/>
                <a:cs typeface="+mn-cs"/>
              </a:rPr>
              <a:t>Высокая доля устойчивых форм ТБ  </a:t>
            </a:r>
            <a:endParaRPr lang="en-US" sz="2800" kern="1200" dirty="0"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73886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18E98F-900B-33E9-2A3B-917B1356E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altLang="ru-RU" sz="2900" b="1" dirty="0">
                <a:solidFill>
                  <a:srgbClr val="FF0000"/>
                </a:solidFill>
                <a:latin typeface="+mn-lt"/>
                <a:cs typeface="Times New Roman" pitchFamily="18" charset="0"/>
              </a:rPr>
              <a:t>Проблемы системы оказания противотуберкулезной помощи населению КР (2)</a:t>
            </a:r>
            <a:endParaRPr lang="en-US" sz="2900" b="1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6DF24D2-D501-162C-4D95-6E0790461F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0027"/>
            <a:ext cx="10781872" cy="5280916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sz="2800" dirty="0"/>
              <a:t>Слабая работа по идентификации ТБ контактных лиц и их обследованию   </a:t>
            </a:r>
          </a:p>
          <a:p>
            <a:r>
              <a:rPr lang="ru-RU" sz="2800" dirty="0"/>
              <a:t>Несвоевременное начало противотуберкулёзного лечения после установления диагноза бактериологическими методами диагностики</a:t>
            </a:r>
          </a:p>
          <a:p>
            <a:r>
              <a:rPr lang="ru-RU" sz="2800" dirty="0"/>
              <a:t>Низкое качество ведения и слабый клинический мониторинг нежелательных явлений пр</a:t>
            </a:r>
            <a:r>
              <a:rPr lang="ru-RU" dirty="0"/>
              <a:t>и </a:t>
            </a:r>
            <a:r>
              <a:rPr lang="ru-RU" sz="2800" dirty="0"/>
              <a:t>лечении ТБ пациента </a:t>
            </a:r>
          </a:p>
          <a:p>
            <a:r>
              <a:rPr lang="ru-RU" sz="2900" dirty="0"/>
              <a:t>Плохие условия хранения ЛС в ряде ОЗ ПМСП (нет термометров, кондиционеров, не защищены от прямых солнечных лучей и т.д.), что приводит к ухудшению качества ПТП</a:t>
            </a:r>
          </a:p>
          <a:p>
            <a:r>
              <a:rPr lang="ru-RU" sz="2800" dirty="0"/>
              <a:t>Неполное освоение выделенных средств на функцию координации отделами программного менеджмента  ОЦБТ</a:t>
            </a:r>
          </a:p>
          <a:p>
            <a:r>
              <a:rPr lang="ru-RU" dirty="0"/>
              <a:t>Несвоевременное и некачественное заполнение электронного ТБ регистра медицинскими работниками и других учетно-отчетных форм по туберкулезу в организациях здравоохранения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533300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F189AA-DEA7-579B-A8BB-E68B7DA1A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altLang="ru-RU" sz="2900" b="1" dirty="0">
                <a:solidFill>
                  <a:srgbClr val="FF0000"/>
                </a:solidFill>
                <a:latin typeface="+mn-lt"/>
                <a:cs typeface="Times New Roman" pitchFamily="18" charset="0"/>
              </a:rPr>
              <a:t>Проблемы системы оказания противотуберкулезной помощи населению КР (3)</a:t>
            </a:r>
            <a:endParaRPr lang="en-US" sz="2900" b="1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C0841F9-FCF3-42AF-EA25-D4D896A799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712146"/>
          </a:xfrm>
        </p:spPr>
        <p:txBody>
          <a:bodyPr>
            <a:normAutofit/>
          </a:bodyPr>
          <a:lstStyle/>
          <a:p>
            <a:r>
              <a:rPr lang="ru-RU" sz="2800" dirty="0"/>
              <a:t>Высокая текучесть кадров и большая доля медицинских работников пред-/пенсионного возраста в ТБ службе </a:t>
            </a:r>
          </a:p>
          <a:p>
            <a:r>
              <a:rPr lang="ru-RU" sz="2800" dirty="0"/>
              <a:t>Устаревшая инфраструктура противотуберкулезных организаций, создает сложности в обеспечении мер инфекционного контроля ТБ и способствует внутрибольничной передаче ТБ инфекции  </a:t>
            </a:r>
          </a:p>
          <a:p>
            <a:r>
              <a:rPr lang="ru-RU" sz="2800" dirty="0"/>
              <a:t>Имеет место стигма и дискриминация ТБ среди населения и медицинских специалистов</a:t>
            </a:r>
          </a:p>
          <a:p>
            <a:r>
              <a:rPr lang="ru-RU" sz="2800" dirty="0"/>
              <a:t>Высокий уровень внутренней и внешней миграции </a:t>
            </a:r>
          </a:p>
          <a:p>
            <a:endParaRPr lang="ru-RU" sz="2800" b="1" dirty="0"/>
          </a:p>
          <a:p>
            <a:endParaRPr lang="ru-RU" sz="28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4886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458138"/>
            <a:ext cx="7499176" cy="576064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>
                <a:solidFill>
                  <a:srgbClr val="FF0000"/>
                </a:solidFill>
                <a:latin typeface="+mn-lt"/>
              </a:rPr>
              <a:t>Дальнейшие шаги по улучшению ситуации </a:t>
            </a:r>
            <a:br>
              <a:rPr lang="ru-RU" sz="3000" b="1" dirty="0">
                <a:solidFill>
                  <a:srgbClr val="FF0000"/>
                </a:solidFill>
                <a:latin typeface="+mn-lt"/>
              </a:rPr>
            </a:br>
            <a:r>
              <a:rPr lang="ru-RU" sz="3000" b="1" dirty="0">
                <a:solidFill>
                  <a:srgbClr val="FF0000"/>
                </a:solidFill>
                <a:latin typeface="+mn-lt"/>
              </a:rPr>
              <a:t>по туберкулезу</a:t>
            </a:r>
            <a:br>
              <a:rPr lang="ru-RU" sz="3200" dirty="0">
                <a:solidFill>
                  <a:srgbClr val="FF0000"/>
                </a:solidFill>
              </a:rPr>
            </a:b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16632"/>
            <a:ext cx="2051720" cy="683012"/>
          </a:xfrm>
          <a:prstGeom prst="rect">
            <a:avLst/>
          </a:prstGeom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2754836"/>
              </p:ext>
            </p:extLst>
          </p:nvPr>
        </p:nvGraphicFramePr>
        <p:xfrm>
          <a:off x="297040" y="1014590"/>
          <a:ext cx="5688192" cy="5563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CFAF2D07-5F4B-8E75-2CD0-22CB228A0FD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35507104"/>
              </p:ext>
            </p:extLst>
          </p:nvPr>
        </p:nvGraphicFramePr>
        <p:xfrm>
          <a:off x="6237110" y="994978"/>
          <a:ext cx="5802490" cy="5563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733066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6616" y="2057400"/>
            <a:ext cx="8229600" cy="1106294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Спасибо за внимание!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" name="Picture 6" descr="ÐÐ°ÑÑÐ¸Ð½ÐºÐ¸ Ð¿Ð¾ Ð·Ð°Ð¿ÑÐ¾ÑÑ ÑÑÐºÐ¾Ð¿Ð¾Ð¶Ð°ÑÐ¸Ðµ 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1" y="860813"/>
            <a:ext cx="1799705" cy="1109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444240"/>
            <a:ext cx="3888432" cy="2574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83975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EBAFB83A586EF4F94E7F07E84C3D94B" ma:contentTypeVersion="19" ma:contentTypeDescription="Create a new document." ma:contentTypeScope="" ma:versionID="d39c904b16324dc4317d6ea7776b1f27">
  <xsd:schema xmlns:xsd="http://www.w3.org/2001/XMLSchema" xmlns:xs="http://www.w3.org/2001/XMLSchema" xmlns:p="http://schemas.microsoft.com/office/2006/metadata/properties" xmlns:ns2="0d090553-ac12-4b9f-ace9-08ae9ba49871" xmlns:ns3="b7c0ead1-1596-430a-9f15-fe6efc5e9c7f" targetNamespace="http://schemas.microsoft.com/office/2006/metadata/properties" ma:root="true" ma:fieldsID="ae8a8aa7f63a1d17c1aa9281860511cb" ns2:_="" ns3:_="">
    <xsd:import namespace="0d090553-ac12-4b9f-ace9-08ae9ba49871"/>
    <xsd:import namespace="b7c0ead1-1596-430a-9f15-fe6efc5e9c7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_Flow_SignoffStatus" minOccurs="0"/>
                <xsd:element ref="ns2:MediaServiceAutoTag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090553-ac12-4b9f-ace9-08ae9ba4987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Flow_SignoffStatus" ma:index="10" nillable="true" ma:displayName="Sign-off status" ma:internalName="_x0024_Resources_x003a_core_x002c_Signoff_Status_x003b_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8ebb0a5-c57d-4c3a-bec7-8a38252dd0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c0ead1-1596-430a-9f15-fe6efc5e9c7f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22bee817-e277-44d7-b1b3-2d258cf7fc2d}" ma:internalName="TaxCatchAll" ma:showField="CatchAllData" ma:web="b7c0ead1-1596-430a-9f15-fe6efc5e9c7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0d090553-ac12-4b9f-ace9-08ae9ba49871" xsi:nil="true"/>
    <TaxCatchAll xmlns="b7c0ead1-1596-430a-9f15-fe6efc5e9c7f" xsi:nil="true"/>
    <lcf76f155ced4ddcb4097134ff3c332f xmlns="0d090553-ac12-4b9f-ace9-08ae9ba4987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F84E138-01F1-4DE6-926B-AC96D1A09F2E}"/>
</file>

<file path=customXml/itemProps2.xml><?xml version="1.0" encoding="utf-8"?>
<ds:datastoreItem xmlns:ds="http://schemas.openxmlformats.org/officeDocument/2006/customXml" ds:itemID="{C42E1628-7404-48C7-A872-F1D7E8AE50F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728A873-58D3-40F6-BD07-AEEF4B550A37}"/>
</file>

<file path=docProps/app.xml><?xml version="1.0" encoding="utf-8"?>
<Properties xmlns="http://schemas.openxmlformats.org/officeDocument/2006/extended-properties" xmlns:vt="http://schemas.openxmlformats.org/officeDocument/2006/docPropsVTypes">
  <TotalTime>2728</TotalTime>
  <Words>1564</Words>
  <Application>Microsoft Office PowerPoint</Application>
  <PresentationFormat>Широкоэкранный</PresentationFormat>
  <Paragraphs>377</Paragraphs>
  <Slides>21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0" baseType="lpstr">
      <vt:lpstr>Arial</vt:lpstr>
      <vt:lpstr>Arial Narrow</vt:lpstr>
      <vt:lpstr>Calibri</vt:lpstr>
      <vt:lpstr>Calibri Light</vt:lpstr>
      <vt:lpstr>Century Gothic</vt:lpstr>
      <vt:lpstr>Tahoma</vt:lpstr>
      <vt:lpstr>Times New Roman</vt:lpstr>
      <vt:lpstr>Wingdings</vt:lpstr>
      <vt:lpstr>Тема Office</vt:lpstr>
      <vt:lpstr>Обзор Национальной противотуберкулезной программы Кыргызской Республике</vt:lpstr>
      <vt:lpstr>Презентация PowerPoint</vt:lpstr>
      <vt:lpstr>Презентация PowerPoint</vt:lpstr>
      <vt:lpstr>Влияние COVID-19 на выявляемость туберкулеза  в Кыргызской Республике, 2019-2020 годы</vt:lpstr>
      <vt:lpstr>Динамика заболеваемости и смертности от туберкулеза в Кыргызской Республике (на 100 тыс. населения), 1995-2022 гг.</vt:lpstr>
      <vt:lpstr>Заболеваемость и смертность  от туберкулеза за 2019-2022 гг. (данные за 2022 г. предварительные)</vt:lpstr>
      <vt:lpstr>Эпидемиологическая ситуация по ЛУ - ТБ</vt:lpstr>
      <vt:lpstr>Динамика заболеваемости туберкулезом среди детей в КР  в 2016 – 2022 гг. (на 100 000 населения)</vt:lpstr>
      <vt:lpstr>Презентация PowerPoint</vt:lpstr>
      <vt:lpstr>Достижения</vt:lpstr>
      <vt:lpstr>Основные достижения ТБ службы. Повышение эффективности лечения больных туберкулезом</vt:lpstr>
      <vt:lpstr>Основные достижения ТБ службы. Улучшение профилактики туберкулеза </vt:lpstr>
      <vt:lpstr>Основные достижения ТБ службы. Разработка и внедрение ТБ медико-информационной системы </vt:lpstr>
      <vt:lpstr>Основные достижения ТБ службы. Усиление функций и систем здравоохранения для обеспечения качественных ТБ услуг </vt:lpstr>
      <vt:lpstr>Основные достижения ТБ службы  Этапы оптимизации системы противотуберкулезной помощи </vt:lpstr>
      <vt:lpstr>Презентация PowerPoint</vt:lpstr>
      <vt:lpstr>Проблемы системы оказания противотуберкулезной помощи населению КР (1)</vt:lpstr>
      <vt:lpstr>Проблемы системы оказания противотуберкулезной помощи населению КР (2)</vt:lpstr>
      <vt:lpstr>Проблемы системы оказания противотуберкулезной помощи населению КР (3)</vt:lpstr>
      <vt:lpstr>Дальнейшие шаги по улучшению ситуации  по туберкулезу 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Итоги борьбы с туберкулезом за 2021 год и перспективы развития противотуберкулезной помощи населению республики</dc:title>
  <dc:creator>user</dc:creator>
  <cp:lastModifiedBy>Baktygul Almerekova</cp:lastModifiedBy>
  <cp:revision>77</cp:revision>
  <cp:lastPrinted>2022-03-24T09:30:43Z</cp:lastPrinted>
  <dcterms:created xsi:type="dcterms:W3CDTF">2022-03-22T05:23:33Z</dcterms:created>
  <dcterms:modified xsi:type="dcterms:W3CDTF">2023-10-11T02:56:25Z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0x0101004EBAFB83A586EF4F94E7F07E84C3D94B</vt:lpwstr>
  </property>
</Properties>
</file>